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0" r:id="rId3"/>
    <p:sldId id="263" r:id="rId4"/>
    <p:sldId id="262" r:id="rId5"/>
    <p:sldId id="264" r:id="rId6"/>
    <p:sldId id="265" r:id="rId7"/>
    <p:sldId id="268" r:id="rId8"/>
    <p:sldId id="269" r:id="rId9"/>
    <p:sldId id="270" r:id="rId10"/>
    <p:sldId id="271" r:id="rId11"/>
    <p:sldId id="267" r:id="rId12"/>
    <p:sldId id="272" r:id="rId13"/>
    <p:sldId id="273" r:id="rId14"/>
    <p:sldId id="266" r:id="rId15"/>
    <p:sldId id="275" r:id="rId16"/>
    <p:sldId id="274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7D885-CCD7-454F-85E6-126F86E5FD31}" v="1" dt="2023-01-10T09:09:39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Markowska" userId="S::katarzyna.markowska@sp3zabki.pl::3c5fca94-7d9d-4c11-8fe4-1554a26d8a4a" providerId="AD" clId="Web-{15C7D885-CCD7-454F-85E6-126F86E5FD31}"/>
    <pc:docChg chg="delSld">
      <pc:chgData name="Katarzyna Markowska" userId="S::katarzyna.markowska@sp3zabki.pl::3c5fca94-7d9d-4c11-8fe4-1554a26d8a4a" providerId="AD" clId="Web-{15C7D885-CCD7-454F-85E6-126F86E5FD31}" dt="2023-01-10T09:09:39.866" v="0"/>
      <pc:docMkLst>
        <pc:docMk/>
      </pc:docMkLst>
      <pc:sldChg chg="del">
        <pc:chgData name="Katarzyna Markowska" userId="S::katarzyna.markowska@sp3zabki.pl::3c5fca94-7d9d-4c11-8fe4-1554a26d8a4a" providerId="AD" clId="Web-{15C7D885-CCD7-454F-85E6-126F86E5FD31}" dt="2023-01-10T09:09:39.866" v="0"/>
        <pc:sldMkLst>
          <pc:docMk/>
          <pc:sldMk cId="2291154941" sldId="25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E9A26-E8DA-45BF-8649-42BE8D71C82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F9EC8251-E37B-42E6-ADD2-4F1683862028}">
      <dgm:prSet phldrT="[Tekst]"/>
      <dgm:spPr/>
      <dgm:t>
        <a:bodyPr/>
        <a:lstStyle/>
        <a:p>
          <a:r>
            <a:rPr lang="pl-PL" dirty="0"/>
            <a:t>Niwelowanie barier</a:t>
          </a:r>
        </a:p>
      </dgm:t>
    </dgm:pt>
    <dgm:pt modelId="{85B62B73-87F8-4C69-B253-0B9C5B55E83E}" type="parTrans" cxnId="{F16CF8DC-3C3B-4A18-ABF0-ADFA8A2732DF}">
      <dgm:prSet/>
      <dgm:spPr/>
      <dgm:t>
        <a:bodyPr/>
        <a:lstStyle/>
        <a:p>
          <a:endParaRPr lang="pl-PL"/>
        </a:p>
      </dgm:t>
    </dgm:pt>
    <dgm:pt modelId="{8B7154BB-03B4-4E0C-A146-94B60E46B13F}" type="sibTrans" cxnId="{F16CF8DC-3C3B-4A18-ABF0-ADFA8A2732DF}">
      <dgm:prSet/>
      <dgm:spPr/>
      <dgm:t>
        <a:bodyPr/>
        <a:lstStyle/>
        <a:p>
          <a:endParaRPr lang="pl-PL"/>
        </a:p>
      </dgm:t>
    </dgm:pt>
    <dgm:pt modelId="{9C40C7DB-8BC2-4212-984D-D45CEB0FADE8}">
      <dgm:prSet phldrT="[Tekst]"/>
      <dgm:spPr/>
      <dgm:t>
        <a:bodyPr/>
        <a:lstStyle/>
        <a:p>
          <a:r>
            <a:rPr lang="pl-PL" dirty="0"/>
            <a:t>Postawa otwartości</a:t>
          </a:r>
        </a:p>
      </dgm:t>
    </dgm:pt>
    <dgm:pt modelId="{05DFFECB-51B4-4AFC-AA70-F77D450B0002}" type="parTrans" cxnId="{6D976CD7-1FF2-4BD6-9775-CA4F90806742}">
      <dgm:prSet/>
      <dgm:spPr/>
      <dgm:t>
        <a:bodyPr/>
        <a:lstStyle/>
        <a:p>
          <a:endParaRPr lang="pl-PL"/>
        </a:p>
      </dgm:t>
    </dgm:pt>
    <dgm:pt modelId="{3B3054B9-7CD4-4E58-9C7C-8A9CC7FF059A}" type="sibTrans" cxnId="{6D976CD7-1FF2-4BD6-9775-CA4F90806742}">
      <dgm:prSet/>
      <dgm:spPr/>
      <dgm:t>
        <a:bodyPr/>
        <a:lstStyle/>
        <a:p>
          <a:endParaRPr lang="pl-PL"/>
        </a:p>
      </dgm:t>
    </dgm:pt>
    <dgm:pt modelId="{72109F53-BA2F-44F9-B90B-3CF817FA109E}">
      <dgm:prSet phldrT="[Tekst]"/>
      <dgm:spPr/>
      <dgm:t>
        <a:bodyPr/>
        <a:lstStyle/>
        <a:p>
          <a:r>
            <a:rPr lang="pl-PL" dirty="0"/>
            <a:t>Równe traktowanie</a:t>
          </a:r>
        </a:p>
      </dgm:t>
    </dgm:pt>
    <dgm:pt modelId="{2B127100-1145-451C-9136-5928415D8BAC}" type="parTrans" cxnId="{2495D32F-6DB0-472C-B4E2-B07B2F8FD8E9}">
      <dgm:prSet/>
      <dgm:spPr/>
      <dgm:t>
        <a:bodyPr/>
        <a:lstStyle/>
        <a:p>
          <a:endParaRPr lang="pl-PL"/>
        </a:p>
      </dgm:t>
    </dgm:pt>
    <dgm:pt modelId="{41861FD6-568A-4096-B873-B13570B49023}" type="sibTrans" cxnId="{2495D32F-6DB0-472C-B4E2-B07B2F8FD8E9}">
      <dgm:prSet/>
      <dgm:spPr/>
      <dgm:t>
        <a:bodyPr/>
        <a:lstStyle/>
        <a:p>
          <a:endParaRPr lang="pl-PL"/>
        </a:p>
      </dgm:t>
    </dgm:pt>
    <dgm:pt modelId="{6050F885-940E-462A-AFD0-F9B9D71CABD2}" type="pres">
      <dgm:prSet presAssocID="{3E8E9A26-E8DA-45BF-8649-42BE8D71C827}" presName="linearFlow" presStyleCnt="0">
        <dgm:presLayoutVars>
          <dgm:dir/>
          <dgm:resizeHandles val="exact"/>
        </dgm:presLayoutVars>
      </dgm:prSet>
      <dgm:spPr/>
    </dgm:pt>
    <dgm:pt modelId="{32A453FC-9235-4C5E-9738-0DA18A354654}" type="pres">
      <dgm:prSet presAssocID="{F9EC8251-E37B-42E6-ADD2-4F1683862028}" presName="node" presStyleLbl="node1" presStyleIdx="0" presStyleCnt="3" custScaleX="112937" custScale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EDA0AF12-52F7-4F92-A5B6-D659028CD5F7}" type="pres">
      <dgm:prSet presAssocID="{8B7154BB-03B4-4E0C-A146-94B60E46B13F}" presName="spacerL" presStyleCnt="0"/>
      <dgm:spPr/>
    </dgm:pt>
    <dgm:pt modelId="{5EEF916B-98A7-4C52-9DA5-DE9B99271E11}" type="pres">
      <dgm:prSet presAssocID="{8B7154BB-03B4-4E0C-A146-94B60E46B13F}" presName="sibTrans" presStyleLbl="sibTrans2D1" presStyleIdx="0" presStyleCnt="2"/>
      <dgm:spPr/>
      <dgm:t>
        <a:bodyPr/>
        <a:lstStyle/>
        <a:p>
          <a:endParaRPr lang="pl-PL"/>
        </a:p>
      </dgm:t>
    </dgm:pt>
    <dgm:pt modelId="{92C2C579-8774-4CAE-A326-2AE3A0075277}" type="pres">
      <dgm:prSet presAssocID="{8B7154BB-03B4-4E0C-A146-94B60E46B13F}" presName="spacerR" presStyleCnt="0"/>
      <dgm:spPr/>
    </dgm:pt>
    <dgm:pt modelId="{AA029BB3-E5BB-4389-84ED-FE187ED35D90}" type="pres">
      <dgm:prSet presAssocID="{9C40C7DB-8BC2-4212-984D-D45CEB0FADE8}" presName="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44854507-81A2-49D6-96D8-F8AEA984365F}" type="pres">
      <dgm:prSet presAssocID="{3B3054B9-7CD4-4E58-9C7C-8A9CC7FF059A}" presName="spacerL" presStyleCnt="0"/>
      <dgm:spPr/>
    </dgm:pt>
    <dgm:pt modelId="{421E41FE-4EA0-4F47-A410-2E311EA9C8F8}" type="pres">
      <dgm:prSet presAssocID="{3B3054B9-7CD4-4E58-9C7C-8A9CC7FF059A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93E5E25-4373-445B-B0E1-6D26CAA4C7CE}" type="pres">
      <dgm:prSet presAssocID="{3B3054B9-7CD4-4E58-9C7C-8A9CC7FF059A}" presName="spacerR" presStyleCnt="0"/>
      <dgm:spPr/>
    </dgm:pt>
    <dgm:pt modelId="{239EC56A-EDB1-436F-BD48-BD4EB1D760DA}" type="pres">
      <dgm:prSet presAssocID="{72109F53-BA2F-44F9-B90B-3CF817FA109E}" presName="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72AE1679-902C-45B3-95F0-E3A8CC8881C9}" type="presOf" srcId="{3E8E9A26-E8DA-45BF-8649-42BE8D71C827}" destId="{6050F885-940E-462A-AFD0-F9B9D71CABD2}" srcOrd="0" destOrd="0" presId="urn:microsoft.com/office/officeart/2005/8/layout/equation1"/>
    <dgm:cxn modelId="{CAE48F37-4B05-450F-8A73-537EC1B38B57}" type="presOf" srcId="{8B7154BB-03B4-4E0C-A146-94B60E46B13F}" destId="{5EEF916B-98A7-4C52-9DA5-DE9B99271E11}" srcOrd="0" destOrd="0" presId="urn:microsoft.com/office/officeart/2005/8/layout/equation1"/>
    <dgm:cxn modelId="{6D976CD7-1FF2-4BD6-9775-CA4F90806742}" srcId="{3E8E9A26-E8DA-45BF-8649-42BE8D71C827}" destId="{9C40C7DB-8BC2-4212-984D-D45CEB0FADE8}" srcOrd="1" destOrd="0" parTransId="{05DFFECB-51B4-4AFC-AA70-F77D450B0002}" sibTransId="{3B3054B9-7CD4-4E58-9C7C-8A9CC7FF059A}"/>
    <dgm:cxn modelId="{F16CF8DC-3C3B-4A18-ABF0-ADFA8A2732DF}" srcId="{3E8E9A26-E8DA-45BF-8649-42BE8D71C827}" destId="{F9EC8251-E37B-42E6-ADD2-4F1683862028}" srcOrd="0" destOrd="0" parTransId="{85B62B73-87F8-4C69-B253-0B9C5B55E83E}" sibTransId="{8B7154BB-03B4-4E0C-A146-94B60E46B13F}"/>
    <dgm:cxn modelId="{FF2100ED-E6F2-4683-A046-CA021E1193D6}" type="presOf" srcId="{3B3054B9-7CD4-4E58-9C7C-8A9CC7FF059A}" destId="{421E41FE-4EA0-4F47-A410-2E311EA9C8F8}" srcOrd="0" destOrd="0" presId="urn:microsoft.com/office/officeart/2005/8/layout/equation1"/>
    <dgm:cxn modelId="{2495D32F-6DB0-472C-B4E2-B07B2F8FD8E9}" srcId="{3E8E9A26-E8DA-45BF-8649-42BE8D71C827}" destId="{72109F53-BA2F-44F9-B90B-3CF817FA109E}" srcOrd="2" destOrd="0" parTransId="{2B127100-1145-451C-9136-5928415D8BAC}" sibTransId="{41861FD6-568A-4096-B873-B13570B49023}"/>
    <dgm:cxn modelId="{86741535-3CB2-4FF2-8094-47E59E35E351}" type="presOf" srcId="{72109F53-BA2F-44F9-B90B-3CF817FA109E}" destId="{239EC56A-EDB1-436F-BD48-BD4EB1D760DA}" srcOrd="0" destOrd="0" presId="urn:microsoft.com/office/officeart/2005/8/layout/equation1"/>
    <dgm:cxn modelId="{66E2B8B9-954E-4F06-9683-344A85BC95EE}" type="presOf" srcId="{9C40C7DB-8BC2-4212-984D-D45CEB0FADE8}" destId="{AA029BB3-E5BB-4389-84ED-FE187ED35D90}" srcOrd="0" destOrd="0" presId="urn:microsoft.com/office/officeart/2005/8/layout/equation1"/>
    <dgm:cxn modelId="{9AC35B08-56F4-42D8-881A-BE9EF0534FD3}" type="presOf" srcId="{F9EC8251-E37B-42E6-ADD2-4F1683862028}" destId="{32A453FC-9235-4C5E-9738-0DA18A354654}" srcOrd="0" destOrd="0" presId="urn:microsoft.com/office/officeart/2005/8/layout/equation1"/>
    <dgm:cxn modelId="{711739DB-4795-4C39-95BB-D20AC1E80BBE}" type="presParOf" srcId="{6050F885-940E-462A-AFD0-F9B9D71CABD2}" destId="{32A453FC-9235-4C5E-9738-0DA18A354654}" srcOrd="0" destOrd="0" presId="urn:microsoft.com/office/officeart/2005/8/layout/equation1"/>
    <dgm:cxn modelId="{E3B5CDB9-9A18-4C61-88E1-35BFE491694D}" type="presParOf" srcId="{6050F885-940E-462A-AFD0-F9B9D71CABD2}" destId="{EDA0AF12-52F7-4F92-A5B6-D659028CD5F7}" srcOrd="1" destOrd="0" presId="urn:microsoft.com/office/officeart/2005/8/layout/equation1"/>
    <dgm:cxn modelId="{815E26FC-2A25-4B25-BED2-A5F59E6C0E94}" type="presParOf" srcId="{6050F885-940E-462A-AFD0-F9B9D71CABD2}" destId="{5EEF916B-98A7-4C52-9DA5-DE9B99271E11}" srcOrd="2" destOrd="0" presId="urn:microsoft.com/office/officeart/2005/8/layout/equation1"/>
    <dgm:cxn modelId="{9E5A883E-E468-4815-96B6-58A3203DBC52}" type="presParOf" srcId="{6050F885-940E-462A-AFD0-F9B9D71CABD2}" destId="{92C2C579-8774-4CAE-A326-2AE3A0075277}" srcOrd="3" destOrd="0" presId="urn:microsoft.com/office/officeart/2005/8/layout/equation1"/>
    <dgm:cxn modelId="{D2610106-8CD7-4DFB-9319-4C7B7B74AEFA}" type="presParOf" srcId="{6050F885-940E-462A-AFD0-F9B9D71CABD2}" destId="{AA029BB3-E5BB-4389-84ED-FE187ED35D90}" srcOrd="4" destOrd="0" presId="urn:microsoft.com/office/officeart/2005/8/layout/equation1"/>
    <dgm:cxn modelId="{7DBB6327-EEBA-47B5-9D68-09AADDA29209}" type="presParOf" srcId="{6050F885-940E-462A-AFD0-F9B9D71CABD2}" destId="{44854507-81A2-49D6-96D8-F8AEA984365F}" srcOrd="5" destOrd="0" presId="urn:microsoft.com/office/officeart/2005/8/layout/equation1"/>
    <dgm:cxn modelId="{9D938DDE-1E64-4818-8B44-F33901D5D7C9}" type="presParOf" srcId="{6050F885-940E-462A-AFD0-F9B9D71CABD2}" destId="{421E41FE-4EA0-4F47-A410-2E311EA9C8F8}" srcOrd="6" destOrd="0" presId="urn:microsoft.com/office/officeart/2005/8/layout/equation1"/>
    <dgm:cxn modelId="{088DE1BF-DC88-4D84-9EC4-A661F78B8106}" type="presParOf" srcId="{6050F885-940E-462A-AFD0-F9B9D71CABD2}" destId="{193E5E25-4373-445B-B0E1-6D26CAA4C7CE}" srcOrd="7" destOrd="0" presId="urn:microsoft.com/office/officeart/2005/8/layout/equation1"/>
    <dgm:cxn modelId="{4F6FC938-3325-451D-B31E-070D3643DDB3}" type="presParOf" srcId="{6050F885-940E-462A-AFD0-F9B9D71CABD2}" destId="{239EC56A-EDB1-436F-BD48-BD4EB1D760D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453FC-9235-4C5E-9738-0DA18A354654}">
      <dsp:nvSpPr>
        <dsp:cNvPr id="0" name=""/>
        <dsp:cNvSpPr/>
      </dsp:nvSpPr>
      <dsp:spPr>
        <a:xfrm>
          <a:off x="3568" y="784477"/>
          <a:ext cx="2212583" cy="1959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/>
            <a:t>Niwelowanie barier</a:t>
          </a:r>
        </a:p>
      </dsp:txBody>
      <dsp:txXfrm>
        <a:off x="99205" y="880114"/>
        <a:ext cx="2021309" cy="1767856"/>
      </dsp:txXfrm>
    </dsp:sp>
    <dsp:sp modelId="{5EEF916B-98A7-4C52-9DA5-DE9B99271E11}">
      <dsp:nvSpPr>
        <dsp:cNvPr id="0" name=""/>
        <dsp:cNvSpPr/>
      </dsp:nvSpPr>
      <dsp:spPr>
        <a:xfrm>
          <a:off x="2375233" y="1195894"/>
          <a:ext cx="1136295" cy="113629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>
        <a:off x="2525849" y="1630413"/>
        <a:ext cx="835063" cy="267257"/>
      </dsp:txXfrm>
    </dsp:sp>
    <dsp:sp modelId="{AA029BB3-E5BB-4389-84ED-FE187ED35D90}">
      <dsp:nvSpPr>
        <dsp:cNvPr id="0" name=""/>
        <dsp:cNvSpPr/>
      </dsp:nvSpPr>
      <dsp:spPr>
        <a:xfrm>
          <a:off x="3670610" y="784477"/>
          <a:ext cx="1959130" cy="1959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/>
            <a:t>Postawa otwartości</a:t>
          </a:r>
        </a:p>
      </dsp:txBody>
      <dsp:txXfrm>
        <a:off x="3766247" y="880114"/>
        <a:ext cx="1767856" cy="1767856"/>
      </dsp:txXfrm>
    </dsp:sp>
    <dsp:sp modelId="{421E41FE-4EA0-4F47-A410-2E311EA9C8F8}">
      <dsp:nvSpPr>
        <dsp:cNvPr id="0" name=""/>
        <dsp:cNvSpPr/>
      </dsp:nvSpPr>
      <dsp:spPr>
        <a:xfrm>
          <a:off x="5788823" y="1195894"/>
          <a:ext cx="1136295" cy="113629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/>
        </a:p>
      </dsp:txBody>
      <dsp:txXfrm>
        <a:off x="5939439" y="1429971"/>
        <a:ext cx="835063" cy="668141"/>
      </dsp:txXfrm>
    </dsp:sp>
    <dsp:sp modelId="{239EC56A-EDB1-436F-BD48-BD4EB1D760DA}">
      <dsp:nvSpPr>
        <dsp:cNvPr id="0" name=""/>
        <dsp:cNvSpPr/>
      </dsp:nvSpPr>
      <dsp:spPr>
        <a:xfrm>
          <a:off x="7084200" y="784477"/>
          <a:ext cx="1959130" cy="1959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/>
            <a:t>Równe traktowanie</a:t>
          </a:r>
        </a:p>
      </dsp:txBody>
      <dsp:txXfrm>
        <a:off x="7179837" y="880114"/>
        <a:ext cx="1767856" cy="1767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98877FA-DD09-8414-E32C-627B25C54679}"/>
              </a:ext>
            </a:extLst>
          </p:cNvPr>
          <p:cNvSpPr txBox="1"/>
          <p:nvPr/>
        </p:nvSpPr>
        <p:spPr>
          <a:xfrm>
            <a:off x="1314450" y="708541"/>
            <a:ext cx="9915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Dobre maniery to podstawa, czyli…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DC90118-0090-2ECC-3ECD-498EAD167E91}"/>
              </a:ext>
            </a:extLst>
          </p:cNvPr>
          <p:cNvSpPr txBox="1"/>
          <p:nvPr/>
        </p:nvSpPr>
        <p:spPr>
          <a:xfrm>
            <a:off x="1314450" y="2038350"/>
            <a:ext cx="9915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6000" dirty="0"/>
              <a:t>Savoir vivre wobec osób </a:t>
            </a:r>
            <a:br>
              <a:rPr lang="pl-PL" altLang="pl-PL" sz="6000" dirty="0"/>
            </a:br>
            <a:r>
              <a:rPr lang="pl-PL" altLang="pl-PL" sz="6000" dirty="0"/>
              <a:t>z niepełnosprawnościami</a:t>
            </a:r>
            <a:endParaRPr lang="pl-PL" sz="6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1ED05DD-85B8-0381-402D-13402C28A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81" y="4271598"/>
            <a:ext cx="4632037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3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DD9D788E-8282-1C61-E902-C6738C6A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4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… lub zapewnić specjalistyczny sprzęt</a:t>
            </a:r>
          </a:p>
        </p:txBody>
      </p:sp>
      <p:pic>
        <p:nvPicPr>
          <p:cNvPr id="4" name="Picture 2" descr="C:\Users\Łucja\Desktop\blogAssistiveTechnology.jpg&#10;&#10;Zdjęcie przedstawia miniatury różnego sprzętu niwelującego ograniczenia funkcjonalne- drukarka brajlowska, system FM, aparat słuchowy, telefon głośnomówiący, videotłumacz. " title="Zdjęcie z różnego typu sprzętem wspomagającym">
            <a:extLst>
              <a:ext uri="{FF2B5EF4-FFF2-40B4-BE49-F238E27FC236}">
                <a16:creationId xmlns:a16="http://schemas.microsoft.com/office/drawing/2014/main" id="{55DB45B2-E364-43D4-1E73-DE9D8B4C1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13150" y="1975426"/>
            <a:ext cx="5245100" cy="39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3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39194536-E221-BDA1-871B-A1D710C81FB8}"/>
              </a:ext>
            </a:extLst>
          </p:cNvPr>
          <p:cNvSpPr txBox="1">
            <a:spLocks/>
          </p:cNvSpPr>
          <p:nvPr/>
        </p:nvSpPr>
        <p:spPr>
          <a:xfrm>
            <a:off x="466725" y="1166018"/>
            <a:ext cx="554355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  <a:defRPr/>
            </a:pPr>
            <a:r>
              <a:rPr lang="pl-PL" altLang="pl-PL" sz="3200" dirty="0"/>
              <a:t>Osoby z niepełnosprawnościami napotykają na liczne bariery, które utrudniają im pełne </a:t>
            </a:r>
            <a:br>
              <a:rPr lang="pl-PL" altLang="pl-PL" sz="3200" dirty="0"/>
            </a:br>
            <a:r>
              <a:rPr lang="pl-PL" altLang="pl-PL" sz="3200" dirty="0"/>
              <a:t>i samodzielne życie </a:t>
            </a:r>
            <a:br>
              <a:rPr lang="pl-PL" altLang="pl-PL" sz="3200" dirty="0"/>
            </a:br>
            <a:r>
              <a:rPr lang="pl-PL" altLang="pl-PL" sz="3200" dirty="0"/>
              <a:t>w społeczeństwie.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pl-PL" altLang="pl-PL" sz="3200" dirty="0"/>
              <a:t>Brak barier i dostępność to ważny krok do ich równego traktowania.</a:t>
            </a:r>
          </a:p>
          <a:p>
            <a:pPr>
              <a:spcAft>
                <a:spcPts val="0"/>
              </a:spcAft>
              <a:defRPr/>
            </a:pPr>
            <a:endParaRPr lang="pl-PL" altLang="pl-PL" sz="28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9F4520B-F1AA-ACA8-0D7C-117F7F6B6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380" y="420431"/>
            <a:ext cx="4531745" cy="556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3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44429C-07DC-D22E-9B09-91DB5384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latin typeface="Bahnschrift SemiBold" panose="020B0502040204020203" pitchFamily="34" charset="0"/>
              </a:rPr>
              <a:t>Ćwiczenie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14ABE20-A712-CA9F-C15B-91502F62612E}"/>
              </a:ext>
            </a:extLst>
          </p:cNvPr>
          <p:cNvSpPr txBox="1"/>
          <p:nvPr/>
        </p:nvSpPr>
        <p:spPr>
          <a:xfrm>
            <a:off x="530541" y="2013298"/>
            <a:ext cx="8896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/>
              <a:t>Przyjrzyj się poniższym scenkom.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/>
              <a:t>Oceń jakie bariery napotykają w nich osoby </a:t>
            </a:r>
            <a:br>
              <a:rPr lang="pl-PL" sz="3600" dirty="0"/>
            </a:br>
            <a:r>
              <a:rPr lang="pl-PL" sz="3600" dirty="0"/>
              <a:t>z niepełnosprawnościami.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D74873E-1E86-C35B-F98E-0934302C8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530" y="3438161"/>
            <a:ext cx="3979545" cy="26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34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Rysunek przedstawia kobietę z psem-przewodnikiem, która wychodzi z metra. Za nią kuca mężczyzna z chłopcem. Chłopiec wyrywa się do psa. Nad głową mężczyzny jest dymek z napisem &quot;Nie zaczepiaj tego psa&quot;." title="Rysunek 1">
            <a:extLst>
              <a:ext uri="{FF2B5EF4-FFF2-40B4-BE49-F238E27FC236}">
                <a16:creationId xmlns:a16="http://schemas.microsoft.com/office/drawing/2014/main" id="{5160CABF-AF2F-9751-D3A7-B6626D40DD5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08399" y="200025"/>
            <a:ext cx="4645025" cy="611028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99F34CB-6484-EF70-264A-4AC03DFF8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716" y="6310312"/>
            <a:ext cx="6340390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4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 descr="Jest zima. Osoba na wózku próbuje dostać się do budynku, ale podjazd nie został odśniezony. Odśnieżone zostały tylko schody. Nad głową osoby widzimy napis&quot; Znowu zapomnieli o kliencie na wózku&quot;" title="Rysunek 3">
            <a:extLst>
              <a:ext uri="{FF2B5EF4-FFF2-40B4-BE49-F238E27FC236}">
                <a16:creationId xmlns:a16="http://schemas.microsoft.com/office/drawing/2014/main" id="{A91C8A66-C13D-ADF3-3B84-0099AF556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437" y="93662"/>
            <a:ext cx="4175125" cy="614838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99755BE-6EB7-381D-BCB7-0BF672D9F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716" y="6310312"/>
            <a:ext cx="6340390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wóch mężczyzn próbuje wnieść mężczyznę poruszającego się na wózku do tramwaju. Nad głową mężczyzny poruszającego się na wózku widzimy dymek z napisem &quot;aaaaaaaa&quot;" title="Rysunek 6">
            <a:extLst>
              <a:ext uri="{FF2B5EF4-FFF2-40B4-BE49-F238E27FC236}">
                <a16:creationId xmlns:a16="http://schemas.microsoft.com/office/drawing/2014/main" id="{E8FDFA64-AF5C-403C-7A5D-0E7C65645B2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3650" y="50801"/>
            <a:ext cx="4768850" cy="625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117B5B7-D630-2E66-57BC-D9DB0959F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805" y="6302377"/>
            <a:ext cx="6340390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87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cenka w recepcji hotelu. Niewidomy mężczyzna z psem przewodnikiem stoi przy recpecji. Nad głową recepcjonistki widzimy napis &quot;Czy wypada powiedzieć &quot;do widzenia&quot;?" title="Rysunek 12 ">
            <a:extLst>
              <a:ext uri="{FF2B5EF4-FFF2-40B4-BE49-F238E27FC236}">
                <a16:creationId xmlns:a16="http://schemas.microsoft.com/office/drawing/2014/main" id="{347BA36D-C15D-F135-A31A-F3F48F37498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5550" y="0"/>
            <a:ext cx="4521200" cy="629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DC4B464-9D28-CF0C-A4EC-3EDC3A838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716" y="6310312"/>
            <a:ext cx="6340390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5E7780-D5FA-D1CB-1072-448892DB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4000" dirty="0">
                <a:latin typeface="Bahnschrift SemiBold" panose="020B0502040204020203" pitchFamily="34" charset="0"/>
              </a:rPr>
              <a:t>Podstawowe zasady w kontaktach </a:t>
            </a:r>
            <a:br>
              <a:rPr lang="pl-PL" altLang="pl-PL" sz="4000" dirty="0">
                <a:latin typeface="Bahnschrift SemiBold" panose="020B0502040204020203" pitchFamily="34" charset="0"/>
              </a:rPr>
            </a:br>
            <a:r>
              <a:rPr lang="pl-PL" altLang="pl-PL" sz="4000" dirty="0">
                <a:latin typeface="Bahnschrift SemiBold" panose="020B0502040204020203" pitchFamily="34" charset="0"/>
              </a:rPr>
              <a:t>z osobami z niepełnosprawnościami</a:t>
            </a:r>
            <a:endParaRPr lang="pl-PL" sz="4000" dirty="0">
              <a:latin typeface="Bahnschrift SemiBold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7E672F-1460-A769-859E-E7D4AFAF6165}"/>
              </a:ext>
            </a:extLst>
          </p:cNvPr>
          <p:cNvSpPr txBox="1">
            <a:spLocks/>
          </p:cNvSpPr>
          <p:nvPr/>
        </p:nvSpPr>
        <p:spPr>
          <a:xfrm>
            <a:off x="1449705" y="1912084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1"/>
                </a:solidFill>
              </a:rPr>
              <a:t> Nie naruszaj przestrzeni.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1"/>
                </a:solidFill>
              </a:rPr>
              <a:t> Zawsze zwracaj się do osoby.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1"/>
                </a:solidFill>
              </a:rPr>
              <a:t> Traktuj równo, nie specjalnie.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1"/>
                </a:solidFill>
              </a:rPr>
              <a:t> Każdy jest inny.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1"/>
                </a:solidFill>
              </a:rPr>
              <a:t> Dbaj o zniwelowanie różnic.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1"/>
                </a:solidFill>
              </a:rPr>
              <a:t> Nie zakładaj z góry.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1"/>
                </a:solidFill>
              </a:rPr>
              <a:t> Zapytaj, zanim pomożesz.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1"/>
                </a:solidFill>
              </a:rPr>
              <a:t> Zadbaj o dostępność w komunikacji/informacji.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1"/>
                </a:solidFill>
              </a:rPr>
              <a:t> Rozmawiaj naturalnie („do widzenia”, „idziemy?).</a:t>
            </a:r>
          </a:p>
        </p:txBody>
      </p:sp>
    </p:spTree>
    <p:extLst>
      <p:ext uri="{BB962C8B-B14F-4D97-AF65-F5344CB8AC3E}">
        <p14:creationId xmlns:p14="http://schemas.microsoft.com/office/powerpoint/2010/main" val="82988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A8E0CB99-D30C-9167-0E11-A13E9098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246187"/>
          </a:xfrm>
        </p:spPr>
        <p:txBody>
          <a:bodyPr/>
          <a:lstStyle/>
          <a:p>
            <a:pPr algn="ctr"/>
            <a:r>
              <a:rPr lang="pl-PL" altLang="pl-PL" dirty="0">
                <a:latin typeface="Bahnschrift SemiBold" panose="020B0502040204020203" pitchFamily="34" charset="0"/>
              </a:rPr>
              <a:t>Równe traktowanie</a:t>
            </a:r>
          </a:p>
        </p:txBody>
      </p:sp>
      <p:graphicFrame>
        <p:nvGraphicFramePr>
          <p:cNvPr id="4" name="Diagram 3" descr="Niwelowanie barier+postawa otwartości=równe traktowanie" title="Diagram">
            <a:extLst>
              <a:ext uri="{FF2B5EF4-FFF2-40B4-BE49-F238E27FC236}">
                <a16:creationId xmlns:a16="http://schemas.microsoft.com/office/drawing/2014/main" id="{BD7FA0A3-84E9-24F8-15C0-F54933E8C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168449"/>
              </p:ext>
            </p:extLst>
          </p:nvPr>
        </p:nvGraphicFramePr>
        <p:xfrm>
          <a:off x="1689925" y="2251586"/>
          <a:ext cx="9046900" cy="3528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707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80EF7CA-645C-99FC-CD66-2771AE3FBB27}"/>
              </a:ext>
            </a:extLst>
          </p:cNvPr>
          <p:cNvSpPr txBox="1"/>
          <p:nvPr/>
        </p:nvSpPr>
        <p:spPr>
          <a:xfrm>
            <a:off x="1602659" y="279821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Dziękujemy za uwagę!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59D0E0F-9858-5A9F-0B14-7595CF5BE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625" y="1730478"/>
            <a:ext cx="5098026" cy="359860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9912385-C913-935C-1336-013F62802790}"/>
              </a:ext>
            </a:extLst>
          </p:cNvPr>
          <p:cNvSpPr txBox="1"/>
          <p:nvPr/>
        </p:nvSpPr>
        <p:spPr>
          <a:xfrm>
            <a:off x="2907891" y="5579413"/>
            <a:ext cx="73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Zespół nauczycieli wspomagających</a:t>
            </a:r>
          </a:p>
        </p:txBody>
      </p:sp>
    </p:spTree>
    <p:extLst>
      <p:ext uri="{BB962C8B-B14F-4D97-AF65-F5344CB8AC3E}">
        <p14:creationId xmlns:p14="http://schemas.microsoft.com/office/powerpoint/2010/main" val="270396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28F46C3-22B0-BE23-4315-BADE63F741F9}"/>
              </a:ext>
            </a:extLst>
          </p:cNvPr>
          <p:cNvSpPr txBox="1"/>
          <p:nvPr/>
        </p:nvSpPr>
        <p:spPr>
          <a:xfrm>
            <a:off x="1000125" y="714375"/>
            <a:ext cx="9791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latin typeface="Bahnschrift SemiBold" panose="020B0502040204020203" pitchFamily="34" charset="0"/>
              </a:rPr>
              <a:t>Osoba z niepełnosprawnością,</a:t>
            </a:r>
          </a:p>
          <a:p>
            <a:pPr algn="ctr"/>
            <a:r>
              <a:rPr lang="pl-PL" sz="4800" dirty="0">
                <a:latin typeface="Bahnschrift SemiBold" panose="020B0502040204020203" pitchFamily="34" charset="0"/>
              </a:rPr>
              <a:t>czyli KTO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F32912-2B69-E137-FB7B-CB77B2E0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013" y="2550221"/>
            <a:ext cx="2890838" cy="31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4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DB6F0C1-9114-C99D-5731-514DD1144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513" y="66318"/>
            <a:ext cx="2190750" cy="219075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E8F0DEF-078A-BFE2-F565-91D71D07566C}"/>
              </a:ext>
            </a:extLst>
          </p:cNvPr>
          <p:cNvSpPr txBox="1"/>
          <p:nvPr/>
        </p:nvSpPr>
        <p:spPr>
          <a:xfrm>
            <a:off x="881062" y="3914775"/>
            <a:ext cx="10429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Za osoby z niepełnosprawnościami wg WHO uważa się osoby, które nie mogą samodzielnie, częściowo lub całkowicie, zapewnić sobie możliwości normalnego życia indywidualnego i społecznego na skutek wrodzonego lub nabytego upośledzenia fizycznego lub psychicznego sprawności.</a:t>
            </a:r>
            <a:endParaRPr lang="pl-PL" sz="24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476D0B0-8D8B-3282-C3DD-9A762F1709B2}"/>
              </a:ext>
            </a:extLst>
          </p:cNvPr>
          <p:cNvSpPr txBox="1"/>
          <p:nvPr/>
        </p:nvSpPr>
        <p:spPr>
          <a:xfrm>
            <a:off x="1357312" y="1859340"/>
            <a:ext cx="9334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Wg WHO to ograniczenie lub brak zdolności do wykonywania czynności w sposób lub w zakresie uważanym za normalny dla człowieka, wynikające z uszkodzenia i upośledzenia funkcji organizmu.</a:t>
            </a:r>
            <a:endParaRPr lang="pl-PL" sz="24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74525E4-F60F-860A-EA45-4BA397472A06}"/>
              </a:ext>
            </a:extLst>
          </p:cNvPr>
          <p:cNvSpPr txBox="1"/>
          <p:nvPr/>
        </p:nvSpPr>
        <p:spPr>
          <a:xfrm>
            <a:off x="2724150" y="638473"/>
            <a:ext cx="66008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N</a:t>
            </a:r>
            <a:r>
              <a:rPr lang="pl-PL" sz="4400" b="1" i="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</a:rPr>
              <a:t>iepełnosprawność</a:t>
            </a:r>
            <a:r>
              <a:rPr lang="pl-PL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endParaRPr lang="pl-PL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053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191623-3949-0ED2-531E-55BAA051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5" y="495300"/>
            <a:ext cx="10477500" cy="889635"/>
          </a:xfrm>
        </p:spPr>
        <p:txBody>
          <a:bodyPr>
            <a:normAutofit/>
          </a:bodyPr>
          <a:lstStyle/>
          <a:p>
            <a:r>
              <a:rPr lang="pl-PL" altLang="pl-PL" sz="4000" dirty="0">
                <a:latin typeface="Bahnschrift SemiBold" panose="020B0502040204020203" pitchFamily="34" charset="0"/>
              </a:rPr>
              <a:t>Niepełnosprawność to tylko jedna z cech</a:t>
            </a:r>
            <a:endParaRPr lang="pl-PL" sz="4000" dirty="0">
              <a:latin typeface="Bahnschrift SemiBold" panose="020B0502040204020203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2028750-B58F-CCCD-0BDC-4BFF5D960091}"/>
              </a:ext>
            </a:extLst>
          </p:cNvPr>
          <p:cNvSpPr txBox="1"/>
          <p:nvPr/>
        </p:nvSpPr>
        <p:spPr>
          <a:xfrm>
            <a:off x="1095375" y="1877080"/>
            <a:ext cx="932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Bahnschrift SemiBold" panose="020B0502040204020203" pitchFamily="34" charset="0"/>
              </a:rPr>
              <a:t>Osoby te mają: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7064605-58B6-3FDB-9A2C-028BCA0FDEAE}"/>
              </a:ext>
            </a:extLst>
          </p:cNvPr>
          <p:cNvSpPr txBox="1"/>
          <p:nvPr/>
        </p:nvSpPr>
        <p:spPr>
          <a:xfrm>
            <a:off x="1295400" y="2618661"/>
            <a:ext cx="94583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3200" dirty="0"/>
              <a:t> różne zainteresowania i plany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3200" dirty="0"/>
              <a:t> różną sytuację zawodową i edukacyjną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3200" dirty="0"/>
              <a:t> różną sytuację życiową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3200" dirty="0"/>
              <a:t> różny temperament i osobowość</a:t>
            </a:r>
          </a:p>
        </p:txBody>
      </p:sp>
    </p:spTree>
    <p:extLst>
      <p:ext uri="{BB962C8B-B14F-4D97-AF65-F5344CB8AC3E}">
        <p14:creationId xmlns:p14="http://schemas.microsoft.com/office/powerpoint/2010/main" val="372677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FD34FF-6196-FFB4-DF7B-9E4FFC10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Osoby z niepełnosprawnościami to bardzo zróżnicowana grupa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8B6E04-D54E-3EE0-2612-1ED356F86F58}"/>
              </a:ext>
            </a:extLst>
          </p:cNvPr>
          <p:cNvSpPr txBox="1">
            <a:spLocks/>
          </p:cNvSpPr>
          <p:nvPr/>
        </p:nvSpPr>
        <p:spPr>
          <a:xfrm>
            <a:off x="1359693" y="2356167"/>
            <a:ext cx="6067426" cy="9112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800" dirty="0"/>
              <a:t>Mamy wiele różnych rodzajów niepełnosprawności.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93F62648-0D09-895F-96E2-9B4A16C56267}"/>
              </a:ext>
            </a:extLst>
          </p:cNvPr>
          <p:cNvSpPr txBox="1">
            <a:spLocks/>
          </p:cNvSpPr>
          <p:nvPr/>
        </p:nvSpPr>
        <p:spPr>
          <a:xfrm>
            <a:off x="1247775" y="3886200"/>
            <a:ext cx="6067426" cy="1450757"/>
          </a:xfrm>
          <a:prstGeom prst="rect">
            <a:avLst/>
          </a:prstGeom>
        </p:spPr>
        <p:txBody>
          <a:bodyPr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800" dirty="0"/>
              <a:t>Każda osoba z niepełnosprawnością jest inna i ma inne potrzeby wynikające ze specyfiki niepełnosprawności.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68CE0D8-3D65-1D5E-5B9D-4CA83914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037" y="1843088"/>
            <a:ext cx="42005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8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8C2C9AD-A515-D771-8FE8-5E653876BE32}"/>
              </a:ext>
            </a:extLst>
          </p:cNvPr>
          <p:cNvSpPr txBox="1"/>
          <p:nvPr/>
        </p:nvSpPr>
        <p:spPr>
          <a:xfrm>
            <a:off x="2590799" y="457200"/>
            <a:ext cx="7381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Rodzaje niepełnosprawności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A229BE8-B5B2-BD63-9B7D-F71A414CA924}"/>
              </a:ext>
            </a:extLst>
          </p:cNvPr>
          <p:cNvSpPr txBox="1"/>
          <p:nvPr/>
        </p:nvSpPr>
        <p:spPr>
          <a:xfrm>
            <a:off x="561975" y="1346686"/>
            <a:ext cx="653415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Niepełnosprawność ruchowa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Niepełnosprawność intelektualna</a:t>
            </a:r>
            <a:endParaRPr lang="pl-PL" b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Niepełnosprawność narządu wzroku i głuchoślepota</a:t>
            </a:r>
            <a:endParaRPr lang="pl-PL" b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Niepełnosprawność słuchu i/lub mowy</a:t>
            </a:r>
            <a:endParaRPr lang="pl-PL" b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Choroby neurologiczne, w tym neurodegeneracyjne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Choroby układu oddechowego i krążenia</a:t>
            </a:r>
            <a:endParaRPr lang="pl-PL" b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Schorzenia metaboliczne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Choroby psychiczne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Choroby układu moczowo-płciowego</a:t>
            </a:r>
            <a:endParaRPr lang="pl-PL" b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Nowotwory</a:t>
            </a:r>
            <a:endParaRPr lang="pl-PL" b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Otyłość</a:t>
            </a:r>
            <a:endParaRPr lang="pl-PL" b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BC6D241-68F8-F559-B8B6-1203D24BD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275" y="1425677"/>
            <a:ext cx="4624848" cy="46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DF545D-5DC5-3B78-4722-E3178513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495300"/>
            <a:ext cx="12315825" cy="908685"/>
          </a:xfrm>
        </p:spPr>
        <p:txBody>
          <a:bodyPr>
            <a:noAutofit/>
          </a:bodyPr>
          <a:lstStyle/>
          <a:p>
            <a:pPr algn="ctr"/>
            <a:r>
              <a:rPr lang="pl-PL" sz="36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Jakie potrzeby mają osoby z niepełnosprawnościami?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DE327E-1AC2-F7DA-D5BB-68CD2A61260C}"/>
              </a:ext>
            </a:extLst>
          </p:cNvPr>
          <p:cNvSpPr txBox="1">
            <a:spLocks/>
          </p:cNvSpPr>
          <p:nvPr/>
        </p:nvSpPr>
        <p:spPr>
          <a:xfrm>
            <a:off x="733425" y="2314577"/>
            <a:ext cx="4610100" cy="2955190"/>
          </a:xfrm>
          <a:prstGeom prst="rect">
            <a:avLst/>
          </a:prstGeom>
        </p:spPr>
        <p:txBody>
          <a:bodyPr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endParaRPr lang="pl-PL" dirty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pl-PL" sz="2800" dirty="0"/>
              <a:t>Najważniejsze jest równe traktowanie, lecz…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pl-PL" sz="2800" dirty="0"/>
              <a:t>czasami samo równe traktowanie nie wystarczy- trzeba zadbać o dostępność.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4282593-850A-1676-1736-FBFFB7176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179" y="2266951"/>
            <a:ext cx="5339611" cy="338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66BF17-6430-703E-A8DF-7C5314A6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7470" cy="1450757"/>
          </a:xfrm>
        </p:spPr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Czasami wystarczy zlikwidować bariery architektoniczne</a:t>
            </a:r>
          </a:p>
        </p:txBody>
      </p:sp>
      <p:pic>
        <p:nvPicPr>
          <p:cNvPr id="3" name="Picture 2" descr="http://asdteacher.com/wp-content/uploads/2012/08/accessible.jpg&#10;&#10;Mężczyzna na wózku staje przed schodami. Koło schodów jest tabliczka z napisem &quot;Zapraszamy. Wszyscy mile widziani&quot;." title="Grafika- człowiek na wózku i schody">
            <a:extLst>
              <a:ext uri="{FF2B5EF4-FFF2-40B4-BE49-F238E27FC236}">
                <a16:creationId xmlns:a16="http://schemas.microsoft.com/office/drawing/2014/main" id="{66F18DBF-4786-9892-4951-2C899718F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200" y="2181224"/>
            <a:ext cx="4129473" cy="3806825"/>
          </a:xfrm>
          <a:prstGeom prst="rect">
            <a:avLst/>
          </a:prstGeom>
        </p:spPr>
      </p:pic>
      <p:pic>
        <p:nvPicPr>
          <p:cNvPr id="4" name="Picture 4" descr="http://www.wheelchairnet.org/wcn_prodserv/docs/pwtg/sec3.5/IMAGE2.GIF&#10;&#10;Kobieta na wózku bez przeszkód pokonuje przestrzeń po pochylni o małym nachyleniu." title="Grafika- kobieta na wózku i pochylnia">
            <a:extLst>
              <a:ext uri="{FF2B5EF4-FFF2-40B4-BE49-F238E27FC236}">
                <a16:creationId xmlns:a16="http://schemas.microsoft.com/office/drawing/2014/main" id="{6A829C19-83F7-9E71-DA86-2DCAAA050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26125" y="2483629"/>
            <a:ext cx="5146675" cy="32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8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EDD597F6-8E1B-4292-50D7-DF3EF340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pl-PL" altLang="pl-PL" sz="54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….albo bariery w komunikacji</a:t>
            </a:r>
          </a:p>
        </p:txBody>
      </p:sp>
      <p:pic>
        <p:nvPicPr>
          <p:cNvPr id="4" name="Picture 4" descr="http://job-images.com/material/008.png" title="Grafika- przemówienie tłumaczone na język migowy">
            <a:extLst>
              <a:ext uri="{FF2B5EF4-FFF2-40B4-BE49-F238E27FC236}">
                <a16:creationId xmlns:a16="http://schemas.microsoft.com/office/drawing/2014/main" id="{64CE51CC-7A93-9EF3-9535-FB6B7B70E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037" y="1979613"/>
            <a:ext cx="4225925" cy="422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754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1287</TotalTime>
  <Words>321</Words>
  <Application>Microsoft Office PowerPoint</Application>
  <PresentationFormat>Panoramiczny</PresentationFormat>
  <Paragraphs>59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Bahnschrift SemiBold</vt:lpstr>
      <vt:lpstr>Calibri</vt:lpstr>
      <vt:lpstr>Calibri Light</vt:lpstr>
      <vt:lpstr>Open Sans</vt:lpstr>
      <vt:lpstr>Wingdings</vt:lpstr>
      <vt:lpstr>Retrospekcja</vt:lpstr>
      <vt:lpstr>Prezentacja programu PowerPoint</vt:lpstr>
      <vt:lpstr>Prezentacja programu PowerPoint</vt:lpstr>
      <vt:lpstr>Prezentacja programu PowerPoint</vt:lpstr>
      <vt:lpstr>Niepełnosprawność to tylko jedna z cech</vt:lpstr>
      <vt:lpstr>Osoby z niepełnosprawnościami to bardzo zróżnicowana grupa</vt:lpstr>
      <vt:lpstr>Prezentacja programu PowerPoint</vt:lpstr>
      <vt:lpstr>Jakie potrzeby mają osoby z niepełnosprawnościami?</vt:lpstr>
      <vt:lpstr>Czasami wystarczy zlikwidować bariery architektoniczne</vt:lpstr>
      <vt:lpstr>….albo bariery w komunikacji</vt:lpstr>
      <vt:lpstr>… lub zapewnić specjalistyczny sprzęt</vt:lpstr>
      <vt:lpstr>Prezentacja programu PowerPoint</vt:lpstr>
      <vt:lpstr>Ćwiczenie</vt:lpstr>
      <vt:lpstr>Prezentacja programu PowerPoint</vt:lpstr>
      <vt:lpstr>Prezentacja programu PowerPoint</vt:lpstr>
      <vt:lpstr>Prezentacja programu PowerPoint</vt:lpstr>
      <vt:lpstr>Prezentacja programu PowerPoint</vt:lpstr>
      <vt:lpstr>Podstawowe zasady w kontaktach  z osobami z niepełnosprawnościami</vt:lpstr>
      <vt:lpstr>Równe traktowanie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Mierzejewska</dc:creator>
  <cp:lastModifiedBy>informatyk</cp:lastModifiedBy>
  <cp:revision>12</cp:revision>
  <dcterms:created xsi:type="dcterms:W3CDTF">2022-11-26T22:43:36Z</dcterms:created>
  <dcterms:modified xsi:type="dcterms:W3CDTF">2023-01-10T09:23:37Z</dcterms:modified>
</cp:coreProperties>
</file>