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76" r:id="rId4"/>
    <p:sldId id="278" r:id="rId5"/>
    <p:sldId id="264" r:id="rId6"/>
    <p:sldId id="279" r:id="rId7"/>
    <p:sldId id="267" r:id="rId8"/>
    <p:sldId id="277" r:id="rId9"/>
    <p:sldId id="275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50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6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2242-1FAF-4E75-9412-FB1EAA7CDDB9}" type="datetimeFigureOut">
              <a:rPr lang="pl-PL" smtClean="0"/>
              <a:t>06.12.2022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D9CE-484A-4C73-B1FA-E77850FE949F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14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2242-1FAF-4E75-9412-FB1EAA7CDDB9}" type="datetimeFigureOut">
              <a:rPr lang="pl-PL" smtClean="0"/>
              <a:t>06.12.2022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D9CE-484A-4C73-B1FA-E77850FE9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94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2242-1FAF-4E75-9412-FB1EAA7CDDB9}" type="datetimeFigureOut">
              <a:rPr lang="pl-PL" smtClean="0"/>
              <a:t>06.12.2022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D9CE-484A-4C73-B1FA-E77850FE9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0527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2242-1FAF-4E75-9412-FB1EAA7CDDB9}" type="datetimeFigureOut">
              <a:rPr lang="pl-PL" smtClean="0"/>
              <a:t>06.12.2022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D9CE-484A-4C73-B1FA-E77850FE9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317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2242-1FAF-4E75-9412-FB1EAA7CDDB9}" type="datetimeFigureOut">
              <a:rPr lang="pl-PL" smtClean="0"/>
              <a:t>06.12.2022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D9CE-484A-4C73-B1FA-E77850FE949F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6592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2242-1FAF-4E75-9412-FB1EAA7CDDB9}" type="datetimeFigureOut">
              <a:rPr lang="pl-PL" smtClean="0"/>
              <a:t>06.12.2022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D9CE-484A-4C73-B1FA-E77850FE9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458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2242-1FAF-4E75-9412-FB1EAA7CDDB9}" type="datetimeFigureOut">
              <a:rPr lang="pl-PL" smtClean="0"/>
              <a:t>06.12.2022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D9CE-484A-4C73-B1FA-E77850FE9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2001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2242-1FAF-4E75-9412-FB1EAA7CDDB9}" type="datetimeFigureOut">
              <a:rPr lang="pl-PL" smtClean="0"/>
              <a:t>06.12.2022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D9CE-484A-4C73-B1FA-E77850FE9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337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2242-1FAF-4E75-9412-FB1EAA7CDDB9}" type="datetimeFigureOut">
              <a:rPr lang="pl-PL" smtClean="0"/>
              <a:t>06.12.2022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D9CE-484A-4C73-B1FA-E77850FE9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9801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4D32242-1FAF-4E75-9412-FB1EAA7CDDB9}" type="datetimeFigureOut">
              <a:rPr lang="pl-PL" smtClean="0"/>
              <a:t>06.12.2022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1ED9CE-484A-4C73-B1FA-E77850FE9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244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2242-1FAF-4E75-9412-FB1EAA7CDDB9}" type="datetimeFigureOut">
              <a:rPr lang="pl-PL" smtClean="0"/>
              <a:t>06.12.2022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D9CE-484A-4C73-B1FA-E77850FE94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3754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4D32242-1FAF-4E75-9412-FB1EAA7CDDB9}" type="datetimeFigureOut">
              <a:rPr lang="pl-PL" smtClean="0"/>
              <a:t>06.12.2022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F1ED9CE-484A-4C73-B1FA-E77850FE949F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29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ke.gov.pl/images/_KOMUNIKATY/20220819%20E8_EM%202023%20Komunikat%20o%20przyborach.pdf" TargetMode="External"/><Relationship Id="rId2" Type="http://schemas.openxmlformats.org/officeDocument/2006/relationships/hyperlink" Target="https://cke.gov.pl/images/_KOMUNIKATY/20220819%20E8_EM%202023%20Komunikat%20o%20harmonogramie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cke.gov.pl/images/_EGZAMIN_OSMOKLASISTY/2023/informacje/20200819%20E8%202023%20Informacja.pdf" TargetMode="External"/><Relationship Id="rId4" Type="http://schemas.openxmlformats.org/officeDocument/2006/relationships/hyperlink" Target="https://cke.gov.pl/images/_EGZAMIN_OSMOKLASISTY/2023/komunikaty/20220819%20E8%202023%20Komunikat%20o%20dostosowaniach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Egzamin Ósmoklasisty</a:t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anchor="b">
            <a:normAutofit/>
          </a:bodyPr>
          <a:lstStyle/>
          <a:p>
            <a:pPr algn="ctr"/>
            <a:r>
              <a:rPr lang="pl-PL" sz="3600" dirty="0"/>
              <a:t>W roku szkolnym </a:t>
            </a:r>
            <a:r>
              <a:rPr lang="pl-PL" sz="3600" dirty="0" smtClean="0"/>
              <a:t>2022/23</a:t>
            </a:r>
            <a:endParaRPr lang="pl-PL" sz="3600" dirty="0"/>
          </a:p>
          <a:p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21870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974AC97D-E4B8-4E11-A247-367D2094B155}"/>
              </a:ext>
            </a:extLst>
          </p:cNvPr>
          <p:cNvSpPr/>
          <p:nvPr/>
        </p:nvSpPr>
        <p:spPr>
          <a:xfrm>
            <a:off x="1041010" y="422031"/>
            <a:ext cx="10186624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dirty="0"/>
              <a:t>Harmonogram egzaminu ósmoklasisty:</a:t>
            </a:r>
            <a:r>
              <a:rPr lang="pl-PL" dirty="0"/>
              <a:t>	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r>
              <a:rPr lang="pl-PL" sz="11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pl-PL" sz="2000" dirty="0"/>
              <a:t>W terminie głównym:</a:t>
            </a:r>
          </a:p>
          <a:p>
            <a:endParaRPr lang="pl-PL" sz="2000" dirty="0"/>
          </a:p>
          <a:p>
            <a:r>
              <a:rPr lang="pl-PL" sz="2000" dirty="0"/>
              <a:t>1. język polski – </a:t>
            </a:r>
            <a:r>
              <a:rPr lang="pl-PL" sz="2000" b="1" dirty="0" smtClean="0"/>
              <a:t>23 </a:t>
            </a:r>
            <a:r>
              <a:rPr lang="pl-PL" sz="2000" b="1" dirty="0"/>
              <a:t>maja </a:t>
            </a:r>
            <a:r>
              <a:rPr lang="pl-PL" sz="2000" b="1" dirty="0" smtClean="0"/>
              <a:t>2023 </a:t>
            </a:r>
            <a:r>
              <a:rPr lang="pl-PL" sz="2000" b="1" dirty="0"/>
              <a:t>r. </a:t>
            </a:r>
            <a:r>
              <a:rPr lang="pl-PL" sz="2000" dirty="0"/>
              <a:t>(wtorek) – </a:t>
            </a:r>
            <a:r>
              <a:rPr lang="pl-PL" sz="2000" b="1" dirty="0"/>
              <a:t>godz. 9:00 </a:t>
            </a:r>
            <a:endParaRPr lang="pl-PL" sz="2000" dirty="0"/>
          </a:p>
          <a:p>
            <a:r>
              <a:rPr lang="pl-PL" sz="2000" dirty="0"/>
              <a:t>2. matematyka – </a:t>
            </a:r>
            <a:r>
              <a:rPr lang="pl-PL" sz="2000" b="1" dirty="0" smtClean="0"/>
              <a:t>24 </a:t>
            </a:r>
            <a:r>
              <a:rPr lang="pl-PL" sz="2000" b="1" dirty="0"/>
              <a:t>maja </a:t>
            </a:r>
            <a:r>
              <a:rPr lang="pl-PL" sz="2000" b="1" dirty="0" smtClean="0"/>
              <a:t>2023 </a:t>
            </a:r>
            <a:r>
              <a:rPr lang="pl-PL" sz="2000" b="1" dirty="0"/>
              <a:t>r. </a:t>
            </a:r>
            <a:r>
              <a:rPr lang="pl-PL" sz="2000" dirty="0"/>
              <a:t>(środa) – </a:t>
            </a:r>
            <a:r>
              <a:rPr lang="pl-PL" sz="2000" b="1" dirty="0"/>
              <a:t>godz. 9:00 </a:t>
            </a:r>
            <a:endParaRPr lang="pl-PL" sz="2000" dirty="0"/>
          </a:p>
          <a:p>
            <a:r>
              <a:rPr lang="pl-PL" sz="2000" dirty="0"/>
              <a:t>3. język obcy nowożytny – </a:t>
            </a:r>
            <a:r>
              <a:rPr lang="pl-PL" sz="2000" b="1" dirty="0" smtClean="0"/>
              <a:t>25 </a:t>
            </a:r>
            <a:r>
              <a:rPr lang="pl-PL" sz="2000" b="1" dirty="0"/>
              <a:t>maja </a:t>
            </a:r>
            <a:r>
              <a:rPr lang="pl-PL" sz="2000" b="1" dirty="0" smtClean="0"/>
              <a:t>2023 </a:t>
            </a:r>
            <a:r>
              <a:rPr lang="pl-PL" sz="2000" b="1" dirty="0"/>
              <a:t>r. </a:t>
            </a:r>
            <a:r>
              <a:rPr lang="pl-PL" sz="2000" dirty="0"/>
              <a:t>(czwartek) – </a:t>
            </a:r>
            <a:r>
              <a:rPr lang="pl-PL" sz="2000" b="1" dirty="0"/>
              <a:t>godz. 9:00 </a:t>
            </a:r>
          </a:p>
          <a:p>
            <a:endParaRPr lang="pl-PL" sz="2000" b="1" dirty="0"/>
          </a:p>
          <a:p>
            <a:r>
              <a:rPr lang="pl-PL" sz="2000" dirty="0"/>
              <a:t>	W terminie dodatkowym:</a:t>
            </a:r>
          </a:p>
          <a:p>
            <a:endParaRPr lang="pl-PL" sz="2000" dirty="0"/>
          </a:p>
          <a:p>
            <a:r>
              <a:rPr lang="pl-PL" sz="2000" dirty="0"/>
              <a:t>1. język polski – </a:t>
            </a:r>
            <a:r>
              <a:rPr lang="pl-PL" sz="2000" b="1" dirty="0" smtClean="0"/>
              <a:t>12 </a:t>
            </a:r>
            <a:r>
              <a:rPr lang="pl-PL" sz="2000" b="1" dirty="0"/>
              <a:t>czerwca </a:t>
            </a:r>
            <a:r>
              <a:rPr lang="pl-PL" sz="2000" b="1" dirty="0" smtClean="0"/>
              <a:t>2023 </a:t>
            </a:r>
            <a:r>
              <a:rPr lang="pl-PL" sz="2000" b="1" dirty="0"/>
              <a:t>r. </a:t>
            </a:r>
            <a:r>
              <a:rPr lang="pl-PL" sz="2000" dirty="0"/>
              <a:t>(poniedziałek) – </a:t>
            </a:r>
            <a:r>
              <a:rPr lang="pl-PL" sz="2000" b="1" dirty="0"/>
              <a:t>godz. 9:00 </a:t>
            </a:r>
            <a:endParaRPr lang="pl-PL" sz="2000" dirty="0"/>
          </a:p>
          <a:p>
            <a:r>
              <a:rPr lang="pl-PL" sz="2000" dirty="0"/>
              <a:t>2. matematyka – </a:t>
            </a:r>
            <a:r>
              <a:rPr lang="pl-PL" sz="2000" b="1" dirty="0" smtClean="0"/>
              <a:t>13 </a:t>
            </a:r>
            <a:r>
              <a:rPr lang="pl-PL" sz="2000" b="1" dirty="0"/>
              <a:t>czerwca </a:t>
            </a:r>
            <a:r>
              <a:rPr lang="pl-PL" sz="2000" b="1" dirty="0" smtClean="0"/>
              <a:t>2023 </a:t>
            </a:r>
            <a:r>
              <a:rPr lang="pl-PL" sz="2000" b="1" dirty="0"/>
              <a:t>r. </a:t>
            </a:r>
            <a:r>
              <a:rPr lang="pl-PL" sz="2000" dirty="0"/>
              <a:t>(wtorek) – </a:t>
            </a:r>
            <a:r>
              <a:rPr lang="pl-PL" sz="2000" b="1" dirty="0"/>
              <a:t>godz. 9:00 </a:t>
            </a:r>
            <a:endParaRPr lang="pl-PL" sz="2000" dirty="0"/>
          </a:p>
          <a:p>
            <a:r>
              <a:rPr lang="pl-PL" sz="2000" dirty="0"/>
              <a:t>3. język obcy nowożytny – </a:t>
            </a:r>
            <a:r>
              <a:rPr lang="pl-PL" sz="2000" b="1" dirty="0" smtClean="0"/>
              <a:t>14 </a:t>
            </a:r>
            <a:r>
              <a:rPr lang="pl-PL" sz="2000" b="1" dirty="0"/>
              <a:t>czerwca </a:t>
            </a:r>
            <a:r>
              <a:rPr lang="pl-PL" sz="2000" b="1" dirty="0" smtClean="0"/>
              <a:t>2023 </a:t>
            </a:r>
            <a:r>
              <a:rPr lang="pl-PL" sz="2000" b="1" dirty="0"/>
              <a:t>r. </a:t>
            </a:r>
            <a:r>
              <a:rPr lang="pl-PL" sz="2000" dirty="0"/>
              <a:t>(środa) – </a:t>
            </a:r>
            <a:r>
              <a:rPr lang="pl-PL" sz="2000" b="1" dirty="0"/>
              <a:t>godz. 9:00 </a:t>
            </a:r>
            <a:endParaRPr lang="pl-PL" sz="2000" dirty="0"/>
          </a:p>
          <a:p>
            <a:endParaRPr lang="pl-PL" sz="11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14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B039C34E-7358-4596-976F-75B3C335B7F5}"/>
              </a:ext>
            </a:extLst>
          </p:cNvPr>
          <p:cNvSpPr txBox="1"/>
          <p:nvPr/>
        </p:nvSpPr>
        <p:spPr>
          <a:xfrm>
            <a:off x="1378634" y="1037719"/>
            <a:ext cx="9650437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egzaminu ósmoklasisty w terminie dodatkowym przystępuje uczeń, który:</a:t>
            </a:r>
          </a:p>
          <a:p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przyczyn losowych lub zdrowotnych nie przystąpił do egzaminu z danego przedmiotu lub przedmiotów w terminie głównym albo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przerwał lub któremu przerwano i unieważniono egzamin ósmoklasisty  z danego przedmiotu lub przedmiotów w terminie głównym (również z przyczyn losowych i zdrowotnych).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Egzamin ósmoklasisty jest przeprowadzany w formie pisemnej i obejmuje następujące przedmioty: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język polski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matematykę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język obcy nowożytny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egzaminu ósmoklasisty z języka obcego nowożytnego uczeń przystępuje z tego języka, którego uczy się  w szkole w ramach obowiązkowych zajęć edukacyjnych. Rodzice ucznia składają  dyrektorowi szkoły pisemną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deklarację (do 30 września 2022r.) wskazującą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język obcy nowożytny,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którego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uczeń przystąpi do egzaminu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ósmoklasisty (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załącznik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3a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33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B039C34E-7358-4596-976F-75B3C335B7F5}"/>
              </a:ext>
            </a:extLst>
          </p:cNvPr>
          <p:cNvSpPr txBox="1"/>
          <p:nvPr/>
        </p:nvSpPr>
        <p:spPr>
          <a:xfrm>
            <a:off x="1183325" y="1019964"/>
            <a:ext cx="9650437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Laureat i finalista </a:t>
            </a: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olimpiady przedmiotowej wymienionej w wykazie olimpiad oraz laureat konkursu przedmiotowego o zasięgu wojewódzkim lub </a:t>
            </a:r>
            <a:r>
              <a:rPr lang="pl-PL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ponadwojewódzkim</a:t>
            </a: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organizowanego </a:t>
            </a: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zakresu jednego z przedmiotów objętych egzaminem ósmoklasisty, są zwolnieni z egzaminu ósmoklasisty z tego przedmiotu. </a:t>
            </a:r>
            <a:endParaRPr lang="pl-PL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Zwolnienie </a:t>
            </a: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następuje na podstawie zaświadczenia stwierdzającego uzyskanie przez ucznia szkoły podstawowej tytułu odpowiednio laureata </a:t>
            </a:r>
            <a:r>
              <a:rPr lang="pl-PL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konkursu lub olimpiady albo finalisty olimpiady. </a:t>
            </a: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Zaświadczenie przedkłada się przewodniczącemu zespołu egzaminacyjnego (dyrektorowi szkoły).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23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CE3C88-2035-433B-BDE7-8A59E7A4D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/>
              <a:t>CZAS TRWANIA EGZAMINU ÓSMOKLASISTY Z POSZCZEGÓLNYCH PRZEDMIOTÓW</a:t>
            </a:r>
            <a:br>
              <a:rPr lang="pl-PL" sz="2400" b="1" dirty="0"/>
            </a:br>
            <a:endParaRPr lang="pl-PL" sz="24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EC845D-6D02-4675-808C-FE98075FF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4617" y="2516294"/>
            <a:ext cx="10058400" cy="4023360"/>
          </a:xfrm>
        </p:spPr>
        <p:txBody>
          <a:bodyPr/>
          <a:lstStyle/>
          <a:p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  <a:p>
            <a:endParaRPr lang="pl-PL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08326766-59ED-4E4B-BA0B-4061A9C1C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985531"/>
              </p:ext>
            </p:extLst>
          </p:nvPr>
        </p:nvGraphicFramePr>
        <p:xfrm>
          <a:off x="1155743" y="1906694"/>
          <a:ext cx="9941473" cy="41464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3641">
                  <a:extLst>
                    <a:ext uri="{9D8B030D-6E8A-4147-A177-3AD203B41FA5}">
                      <a16:colId xmlns:a16="http://schemas.microsoft.com/office/drawing/2014/main" val="3647734400"/>
                    </a:ext>
                  </a:extLst>
                </a:gridCol>
                <a:gridCol w="903641">
                  <a:extLst>
                    <a:ext uri="{9D8B030D-6E8A-4147-A177-3AD203B41FA5}">
                      <a16:colId xmlns:a16="http://schemas.microsoft.com/office/drawing/2014/main" val="583118763"/>
                    </a:ext>
                  </a:extLst>
                </a:gridCol>
                <a:gridCol w="748082">
                  <a:extLst>
                    <a:ext uri="{9D8B030D-6E8A-4147-A177-3AD203B41FA5}">
                      <a16:colId xmlns:a16="http://schemas.microsoft.com/office/drawing/2014/main" val="692006287"/>
                    </a:ext>
                  </a:extLst>
                </a:gridCol>
                <a:gridCol w="1059200">
                  <a:extLst>
                    <a:ext uri="{9D8B030D-6E8A-4147-A177-3AD203B41FA5}">
                      <a16:colId xmlns:a16="http://schemas.microsoft.com/office/drawing/2014/main" val="4132794128"/>
                    </a:ext>
                  </a:extLst>
                </a:gridCol>
                <a:gridCol w="903641">
                  <a:extLst>
                    <a:ext uri="{9D8B030D-6E8A-4147-A177-3AD203B41FA5}">
                      <a16:colId xmlns:a16="http://schemas.microsoft.com/office/drawing/2014/main" val="2903404768"/>
                    </a:ext>
                  </a:extLst>
                </a:gridCol>
                <a:gridCol w="901657">
                  <a:extLst>
                    <a:ext uri="{9D8B030D-6E8A-4147-A177-3AD203B41FA5}">
                      <a16:colId xmlns:a16="http://schemas.microsoft.com/office/drawing/2014/main" val="1418502563"/>
                    </a:ext>
                  </a:extLst>
                </a:gridCol>
                <a:gridCol w="905625">
                  <a:extLst>
                    <a:ext uri="{9D8B030D-6E8A-4147-A177-3AD203B41FA5}">
                      <a16:colId xmlns:a16="http://schemas.microsoft.com/office/drawing/2014/main" val="2554447132"/>
                    </a:ext>
                  </a:extLst>
                </a:gridCol>
                <a:gridCol w="903641">
                  <a:extLst>
                    <a:ext uri="{9D8B030D-6E8A-4147-A177-3AD203B41FA5}">
                      <a16:colId xmlns:a16="http://schemas.microsoft.com/office/drawing/2014/main" val="1219306472"/>
                    </a:ext>
                  </a:extLst>
                </a:gridCol>
                <a:gridCol w="730649">
                  <a:extLst>
                    <a:ext uri="{9D8B030D-6E8A-4147-A177-3AD203B41FA5}">
                      <a16:colId xmlns:a16="http://schemas.microsoft.com/office/drawing/2014/main" val="1139769827"/>
                    </a:ext>
                  </a:extLst>
                </a:gridCol>
                <a:gridCol w="1077344">
                  <a:extLst>
                    <a:ext uri="{9D8B030D-6E8A-4147-A177-3AD203B41FA5}">
                      <a16:colId xmlns:a16="http://schemas.microsoft.com/office/drawing/2014/main" val="568686607"/>
                    </a:ext>
                  </a:extLst>
                </a:gridCol>
                <a:gridCol w="904352">
                  <a:extLst>
                    <a:ext uri="{9D8B030D-6E8A-4147-A177-3AD203B41FA5}">
                      <a16:colId xmlns:a16="http://schemas.microsoft.com/office/drawing/2014/main" val="2210961593"/>
                    </a:ext>
                  </a:extLst>
                </a:gridCol>
              </a:tblGrid>
              <a:tr h="408358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Czas trwania (w minutach)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648061"/>
                  </a:ext>
                </a:extLst>
              </a:tr>
              <a:tr h="21993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arkusz </a:t>
                      </a:r>
                      <a:r>
                        <a:rPr lang="pl-PL" sz="1100" dirty="0" err="1">
                          <a:effectLst/>
                        </a:rPr>
                        <a:t>standar-dowy</a:t>
                      </a:r>
                      <a:r>
                        <a:rPr lang="pl-PL" sz="1100" dirty="0">
                          <a:effectLst/>
                        </a:rPr>
                        <a:t>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 err="1">
                          <a:effectLst/>
                        </a:rPr>
                        <a:t>przedłuże</a:t>
                      </a:r>
                      <a:r>
                        <a:rPr lang="pl-PL" sz="1100" dirty="0">
                          <a:effectLst/>
                        </a:rPr>
                        <a:t>-nie czasu, o którym mowa w pkt. 17. </a:t>
                      </a:r>
                      <a:r>
                        <a:rPr lang="pl-PL" sz="1100" dirty="0" err="1">
                          <a:effectLst/>
                        </a:rPr>
                        <a:t>Komuni</a:t>
                      </a:r>
                      <a:r>
                        <a:rPr lang="pl-PL" sz="1100" dirty="0">
                          <a:effectLst/>
                        </a:rPr>
                        <a:t>-katu*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arkusz dla osób z autyzmem,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w tym z zespołem Aspergera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arkusz dla osób </a:t>
                      </a:r>
                      <a:r>
                        <a:rPr lang="pl-PL" sz="1100" dirty="0" err="1">
                          <a:effectLst/>
                        </a:rPr>
                        <a:t>słabowi-dzących</a:t>
                      </a:r>
                      <a:r>
                        <a:rPr lang="pl-PL" sz="1100" dirty="0">
                          <a:effectLst/>
                        </a:rPr>
                        <a:t>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arkusz dla osób </a:t>
                      </a:r>
                      <a:r>
                        <a:rPr lang="pl-PL" sz="1100" dirty="0" err="1">
                          <a:effectLst/>
                        </a:rPr>
                        <a:t>niewido</a:t>
                      </a:r>
                      <a:r>
                        <a:rPr lang="pl-PL" sz="1100" dirty="0">
                          <a:effectLst/>
                        </a:rPr>
                        <a:t>-mych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arkusz dla osób </a:t>
                      </a:r>
                      <a:r>
                        <a:rPr lang="pl-PL" sz="1100" dirty="0" err="1">
                          <a:effectLst/>
                        </a:rPr>
                        <a:t>słabosłyszą-cych</a:t>
                      </a:r>
                      <a:r>
                        <a:rPr lang="pl-PL" sz="1100" dirty="0">
                          <a:effectLst/>
                        </a:rPr>
                        <a:t> i niesłyszących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arkusz dla osób z niepełno-sprawnością intelektualną w stopniu lekkim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arkusz dla osób z afazją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arkusz dla osób z niepełno-sprawnością ruchową </a:t>
                      </a:r>
                      <a:r>
                        <a:rPr lang="pl-PL" sz="1100" dirty="0" err="1">
                          <a:effectLst/>
                        </a:rPr>
                        <a:t>spo</a:t>
                      </a:r>
                      <a:r>
                        <a:rPr lang="pl-PL" sz="1100" dirty="0">
                          <a:effectLst/>
                        </a:rPr>
                        <a:t>-wodowaną mózgowym porażeniem dziecięcym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arkusz dla cudzoziem-ców 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extLst>
                  <a:ext uri="{0D108BD9-81ED-4DB2-BD59-A6C34878D82A}">
                    <a16:rowId xmlns:a16="http://schemas.microsoft.com/office/drawing/2014/main" val="2046808346"/>
                  </a:ext>
                </a:extLst>
              </a:tr>
              <a:tr h="421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O*-100 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O*-100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O*-200 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O*-400,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O*-500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O*-600,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O*-660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O*-700 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O*-800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O*-900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O*-Q00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O*-C00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OJ*-100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extLst>
                  <a:ext uri="{0D108BD9-81ED-4DB2-BD59-A6C34878D82A}">
                    <a16:rowId xmlns:a16="http://schemas.microsoft.com/office/drawing/2014/main" val="1921453185"/>
                  </a:ext>
                </a:extLst>
              </a:tr>
              <a:tr h="3197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język polski </a:t>
                      </a:r>
                      <a:endParaRPr lang="pl-PL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120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do 180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043797"/>
                  </a:ext>
                </a:extLst>
              </a:tr>
              <a:tr h="3197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matematyka </a:t>
                      </a:r>
                      <a:endParaRPr lang="pl-PL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do 150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920101"/>
                  </a:ext>
                </a:extLst>
              </a:tr>
              <a:tr h="4778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język obcy nowożytny </a:t>
                      </a:r>
                      <a:endParaRPr lang="pl-PL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90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do 135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extLst>
                  <a:ext uri="{0D108BD9-81ED-4DB2-BD59-A6C34878D82A}">
                    <a16:rowId xmlns:a16="http://schemas.microsoft.com/office/drawing/2014/main" val="746436424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08326766-59ED-4E4B-BA0B-4061A9C1C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800114"/>
              </p:ext>
            </p:extLst>
          </p:nvPr>
        </p:nvGraphicFramePr>
        <p:xfrm>
          <a:off x="1097280" y="1906694"/>
          <a:ext cx="9941473" cy="42735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3641">
                  <a:extLst>
                    <a:ext uri="{9D8B030D-6E8A-4147-A177-3AD203B41FA5}">
                      <a16:colId xmlns:a16="http://schemas.microsoft.com/office/drawing/2014/main" val="3647734400"/>
                    </a:ext>
                  </a:extLst>
                </a:gridCol>
                <a:gridCol w="903641">
                  <a:extLst>
                    <a:ext uri="{9D8B030D-6E8A-4147-A177-3AD203B41FA5}">
                      <a16:colId xmlns:a16="http://schemas.microsoft.com/office/drawing/2014/main" val="583118763"/>
                    </a:ext>
                  </a:extLst>
                </a:gridCol>
                <a:gridCol w="748082">
                  <a:extLst>
                    <a:ext uri="{9D8B030D-6E8A-4147-A177-3AD203B41FA5}">
                      <a16:colId xmlns:a16="http://schemas.microsoft.com/office/drawing/2014/main" val="692006287"/>
                    </a:ext>
                  </a:extLst>
                </a:gridCol>
                <a:gridCol w="1059200">
                  <a:extLst>
                    <a:ext uri="{9D8B030D-6E8A-4147-A177-3AD203B41FA5}">
                      <a16:colId xmlns:a16="http://schemas.microsoft.com/office/drawing/2014/main" val="4132794128"/>
                    </a:ext>
                  </a:extLst>
                </a:gridCol>
                <a:gridCol w="903641">
                  <a:extLst>
                    <a:ext uri="{9D8B030D-6E8A-4147-A177-3AD203B41FA5}">
                      <a16:colId xmlns:a16="http://schemas.microsoft.com/office/drawing/2014/main" val="2903404768"/>
                    </a:ext>
                  </a:extLst>
                </a:gridCol>
                <a:gridCol w="901657">
                  <a:extLst>
                    <a:ext uri="{9D8B030D-6E8A-4147-A177-3AD203B41FA5}">
                      <a16:colId xmlns:a16="http://schemas.microsoft.com/office/drawing/2014/main" val="1418502563"/>
                    </a:ext>
                  </a:extLst>
                </a:gridCol>
                <a:gridCol w="905625">
                  <a:extLst>
                    <a:ext uri="{9D8B030D-6E8A-4147-A177-3AD203B41FA5}">
                      <a16:colId xmlns:a16="http://schemas.microsoft.com/office/drawing/2014/main" val="2554447132"/>
                    </a:ext>
                  </a:extLst>
                </a:gridCol>
                <a:gridCol w="903641">
                  <a:extLst>
                    <a:ext uri="{9D8B030D-6E8A-4147-A177-3AD203B41FA5}">
                      <a16:colId xmlns:a16="http://schemas.microsoft.com/office/drawing/2014/main" val="1219306472"/>
                    </a:ext>
                  </a:extLst>
                </a:gridCol>
                <a:gridCol w="730649">
                  <a:extLst>
                    <a:ext uri="{9D8B030D-6E8A-4147-A177-3AD203B41FA5}">
                      <a16:colId xmlns:a16="http://schemas.microsoft.com/office/drawing/2014/main" val="1139769827"/>
                    </a:ext>
                  </a:extLst>
                </a:gridCol>
                <a:gridCol w="1077344">
                  <a:extLst>
                    <a:ext uri="{9D8B030D-6E8A-4147-A177-3AD203B41FA5}">
                      <a16:colId xmlns:a16="http://schemas.microsoft.com/office/drawing/2014/main" val="568686607"/>
                    </a:ext>
                  </a:extLst>
                </a:gridCol>
                <a:gridCol w="904352">
                  <a:extLst>
                    <a:ext uri="{9D8B030D-6E8A-4147-A177-3AD203B41FA5}">
                      <a16:colId xmlns:a16="http://schemas.microsoft.com/office/drawing/2014/main" val="2210961593"/>
                    </a:ext>
                  </a:extLst>
                </a:gridCol>
              </a:tblGrid>
              <a:tr h="408358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Czas trwania (w minutach)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648061"/>
                  </a:ext>
                </a:extLst>
              </a:tr>
              <a:tr h="21993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arkusz </a:t>
                      </a:r>
                      <a:r>
                        <a:rPr lang="pl-PL" sz="1100" dirty="0" err="1">
                          <a:effectLst/>
                        </a:rPr>
                        <a:t>standar-dowy</a:t>
                      </a:r>
                      <a:r>
                        <a:rPr lang="pl-PL" sz="1100" dirty="0">
                          <a:effectLst/>
                        </a:rPr>
                        <a:t>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 err="1">
                          <a:effectLst/>
                        </a:rPr>
                        <a:t>przedłuże</a:t>
                      </a:r>
                      <a:r>
                        <a:rPr lang="pl-PL" sz="1100" dirty="0">
                          <a:effectLst/>
                        </a:rPr>
                        <a:t>-nie czasu, o którym mowa w pkt. </a:t>
                      </a:r>
                      <a:r>
                        <a:rPr lang="pl-PL" sz="1100" dirty="0" smtClean="0">
                          <a:effectLst/>
                        </a:rPr>
                        <a:t>19. </a:t>
                      </a:r>
                      <a:r>
                        <a:rPr lang="pl-PL" sz="1100" dirty="0" err="1">
                          <a:effectLst/>
                        </a:rPr>
                        <a:t>Komuni</a:t>
                      </a:r>
                      <a:r>
                        <a:rPr lang="pl-PL" sz="1100" dirty="0">
                          <a:effectLst/>
                        </a:rPr>
                        <a:t>-katu*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arkusz dla osób z autyzmem,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w tym z zespołem Aspergera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arkusz dla osób </a:t>
                      </a:r>
                      <a:r>
                        <a:rPr lang="pl-PL" sz="1100" dirty="0" err="1">
                          <a:effectLst/>
                        </a:rPr>
                        <a:t>słabowi-dzących</a:t>
                      </a:r>
                      <a:r>
                        <a:rPr lang="pl-PL" sz="1100" dirty="0">
                          <a:effectLst/>
                        </a:rPr>
                        <a:t>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arkusz dla osób </a:t>
                      </a:r>
                      <a:r>
                        <a:rPr lang="pl-PL" sz="1100" dirty="0" err="1">
                          <a:effectLst/>
                        </a:rPr>
                        <a:t>niewido</a:t>
                      </a:r>
                      <a:r>
                        <a:rPr lang="pl-PL" sz="1100" dirty="0">
                          <a:effectLst/>
                        </a:rPr>
                        <a:t>-mych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arkusz dla osób </a:t>
                      </a:r>
                      <a:r>
                        <a:rPr lang="pl-PL" sz="1100" dirty="0" err="1">
                          <a:effectLst/>
                        </a:rPr>
                        <a:t>słabosłyszą-cych</a:t>
                      </a:r>
                      <a:r>
                        <a:rPr lang="pl-PL" sz="1100" dirty="0">
                          <a:effectLst/>
                        </a:rPr>
                        <a:t> i niesłyszących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arkusz dla osób z niepełno-sprawnością intelektualną w stopniu lekkim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arkusz dla osób z afazją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arkusz dla osób z niepełno-sprawnością ruchową </a:t>
                      </a:r>
                      <a:r>
                        <a:rPr lang="pl-PL" sz="1100" dirty="0" err="1">
                          <a:effectLst/>
                        </a:rPr>
                        <a:t>spo</a:t>
                      </a:r>
                      <a:r>
                        <a:rPr lang="pl-PL" sz="1100" dirty="0">
                          <a:effectLst/>
                        </a:rPr>
                        <a:t>-wodowaną mózgowym porażeniem dziecięcym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arkusz dla cudzoziem-ców 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extLst>
                  <a:ext uri="{0D108BD9-81ED-4DB2-BD59-A6C34878D82A}">
                    <a16:rowId xmlns:a16="http://schemas.microsoft.com/office/drawing/2014/main" val="2046808346"/>
                  </a:ext>
                </a:extLst>
              </a:tr>
              <a:tr h="421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O*-100 </a:t>
                      </a:r>
                      <a:endParaRPr lang="pl-PL" sz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smtClean="0">
                          <a:effectLst/>
                        </a:rPr>
                        <a:t>O*-Z**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O*-100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O*-200 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O*-400,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O*-500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O*-600,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O*-660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O*-700 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O*-800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O*-900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O*-Q00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O*-C00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OJ*-100 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extLst>
                  <a:ext uri="{0D108BD9-81ED-4DB2-BD59-A6C34878D82A}">
                    <a16:rowId xmlns:a16="http://schemas.microsoft.com/office/drawing/2014/main" val="1921453185"/>
                  </a:ext>
                </a:extLst>
              </a:tr>
              <a:tr h="3197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język polski </a:t>
                      </a:r>
                      <a:endParaRPr lang="pl-PL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120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do 180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043797"/>
                  </a:ext>
                </a:extLst>
              </a:tr>
              <a:tr h="3197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matematyka </a:t>
                      </a:r>
                      <a:endParaRPr lang="pl-PL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do 150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920101"/>
                  </a:ext>
                </a:extLst>
              </a:tr>
              <a:tr h="4778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język obcy nowożytny </a:t>
                      </a:r>
                      <a:endParaRPr lang="pl-PL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90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do 135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46" marR="68346" marT="0" marB="0"/>
                </a:tc>
                <a:extLst>
                  <a:ext uri="{0D108BD9-81ED-4DB2-BD59-A6C34878D82A}">
                    <a16:rowId xmlns:a16="http://schemas.microsoft.com/office/drawing/2014/main" val="746436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7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B039C34E-7358-4596-976F-75B3C335B7F5}"/>
              </a:ext>
            </a:extLst>
          </p:cNvPr>
          <p:cNvSpPr txBox="1"/>
          <p:nvPr/>
        </p:nvSpPr>
        <p:spPr>
          <a:xfrm>
            <a:off x="1183325" y="1019964"/>
            <a:ext cx="9650437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Dokumenty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podstawie których przyznawane jest dostosowanie formy lub warunków przeprowadzania egzaminu ósmoklasisty to: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orzeczenie o potrzebie kształcenia specjalnego wydane ze względu na niepełnosprawność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orzeczenie o potrzebie kształcenia specjalnego wydane ze względu na niedostosowanie społeczne lub zagrożenie niedostosowaniem społecznym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orzeczenie o potrzebie indywidualnego nauczania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zaświadczenie o stanie zdrowia wydane przez lekarza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opinia poradni psychologiczno-pedagogicznej, w tym poradni </a:t>
            </a:r>
            <a:r>
              <a:rPr lang="pl-PL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specjalistycznej, o specyficznych trudnościach w uczeniu się, w tym z dysleksją, dysgrafią, dysortografią, dyskalkulią</a:t>
            </a:r>
            <a:endParaRPr lang="pl-PL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pozytywna opinia rady pedagogicznej w przypadku uczniów: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objętych pomocą psychologiczno-pedagogiczną ze względu na trudności adaptacyjne związane z wcześniejszym kształceniem za granicą, zaburzenia komunikacji językowej lub sytuację kryzysową lub traumatyczną,</a:t>
            </a:r>
          </a:p>
          <a:p>
            <a:pPr marL="342900" indent="-342900" algn="just">
              <a:buFontTx/>
              <a:buChar char="-"/>
            </a:pP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cudzoziemców, którym ograniczona znajomość języka polskiego utrudnia zrozumienie czytanego </a:t>
            </a:r>
            <a:r>
              <a:rPr lang="pl-PL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tekstu</a:t>
            </a:r>
          </a:p>
          <a:p>
            <a:pPr marL="342900" indent="-342900" algn="just">
              <a:buFontTx/>
              <a:buChar char="-"/>
            </a:pPr>
            <a:r>
              <a:rPr lang="pl-PL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uczniów - obywateli Ukrainy, których pobyt na terytorium Rzeczypospolitej Polskiej jest związany z konfliktem zbrojnym na terytorium ich państwa.</a:t>
            </a:r>
            <a:endParaRPr lang="pl-PL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33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B039C34E-7358-4596-976F-75B3C335B7F5}"/>
              </a:ext>
            </a:extLst>
          </p:cNvPr>
          <p:cNvSpPr txBox="1"/>
          <p:nvPr/>
        </p:nvSpPr>
        <p:spPr>
          <a:xfrm>
            <a:off x="1378634" y="1037719"/>
            <a:ext cx="9650437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Dostosowanie 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 egzaminu polega na przygotowaniu odrębnych arkuszy dostosowanych do potrzeb i możliwości zdających.</a:t>
            </a:r>
          </a:p>
          <a:p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Dostosowanie warunków przeprowadzania egzaminu polega m.in. na: zapewnieniu uczniowi miejsca pracy odpowiedniego do jego potrzeb, wykorzystaniu odpowiedniego sprzętu specjalistycznego, odpowiednim przedłużeniu czasu przewidzianego na przeprowadzenie egzaminu ósmoklasisty, ustaleniu zasad oceniania rozwiązań zadań czy zapewnieniu obecności i pomocy w czasie egzaminu nauczyciela wspomagającego ucznia w czytaniu lub pisaniu lub specjalisty z danego rodzaju niepełnosprawności.</a:t>
            </a: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Możliwe sposoby dostosowania warunków i form przeprowadzania egzaminu ósmoklasisty dla poszczególnych grup zdających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zostały szczegółowo wskazane w tabelach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1.1-1.19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Komunikatu dyrektora Centralnej Komisji Egzaminacyjnej z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sierpnia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2022r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 sprawie szczegółowych sposobów dostosowania warunków i form przeprowadzania egzaminu ósmoklasisty w roku szkolnym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2022/2023.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/link do komunikatu na ostatniej stronie prezentacji/.</a:t>
            </a:r>
            <a:endParaRPr lang="pl-PL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46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B039C34E-7358-4596-976F-75B3C335B7F5}"/>
              </a:ext>
            </a:extLst>
          </p:cNvPr>
          <p:cNvSpPr txBox="1"/>
          <p:nvPr/>
        </p:nvSpPr>
        <p:spPr>
          <a:xfrm>
            <a:off x="1378634" y="1037719"/>
            <a:ext cx="9650437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Zaświadczenie o stanie zdrowia, orzeczenie lub opinię z Poradni Psychologiczno-Pedagogicznej, przedkłada się dyrektorowi szkoły nie później niż do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października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W sytuacjach losowych zaświadczenie lub opinia mogą być przedłożone w terminie późniejszym, niezwłocznie po otrzymaniu dokumentu.</a:t>
            </a:r>
          </a:p>
          <a:p>
            <a:endParaRPr lang="pl-PL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Rada pedagogiczna, spośród możliwych sposobów dostosowania warunków i form przeprowadzania egzaminu ósmoklasisty, wskazanych w Tabelach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1.1–1.19,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wskazuje sposób lub sposoby dostosowania warunków lub formy przeprowadzania egzaminu ósmoklasisty dla danego ucznia. </a:t>
            </a:r>
          </a:p>
          <a:p>
            <a:endParaRPr lang="pl-PL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listopada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dyrektor szkoły lub upoważniony przez niego nauczyciel informuje na piśmie (załącznik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4b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Informacji o sposobie organizacji i przeprowadzania egzaminu ósmoklasisty obowiązującej w roku szkolnym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2022/2023)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rodziców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ucznia o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wskazanych sposobach dostosowania warunków lub formy przeprowadzania egzaminu ósmoklasisty do potrzeb edukacyjnych i możliwości psychofizycznych tego ucznia. </a:t>
            </a: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Rodzice ucznia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składają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oświadczenie o korzystaniu albo niekorzystaniu ze wskazanych sposobów dostosowania, nie później niż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listopada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załącznik 4b).</a:t>
            </a:r>
            <a:r>
              <a:rPr lang="pl-PL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23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B039C34E-7358-4596-976F-75B3C335B7F5}"/>
              </a:ext>
            </a:extLst>
          </p:cNvPr>
          <p:cNvSpPr txBox="1"/>
          <p:nvPr/>
        </p:nvSpPr>
        <p:spPr>
          <a:xfrm>
            <a:off x="715108" y="741631"/>
            <a:ext cx="1098686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Informacje dotyczące harmonogramu przeprowadzania egzaminu ósmoklasisty oraz egzaminu maturalnego w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roku – Komunikat dyrektora CKE z 19 sierpnia 2022 roku.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20220819 E8_EM 2023 Komunikat o harmonogramie.pdf (cke.gov.pl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)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Informacje dotyczące materiałów i przyborów pomocniczych znajdują się w Komunikacie dyrektora CKE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sierpnia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w sprawie materiałów i przyborów pomocniczych, z których mogą korzystać zdający na egzaminie ósmoklasisty i egzaminie maturalnym w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roku.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20220819 E8_EM 2023 Komunikat o przyborach.pdf (cke.gov.pl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)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Informacje dotyczące szczegółowych sposobów dostosowania warunków i form przeprowadzania egzaminu ósmoklasisty w roku szkolnym </a:t>
            </a:r>
            <a:r>
              <a:rPr lang="pl-PL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2022/2023 </a:t>
            </a: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Komunikat </a:t>
            </a: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dyrektora </a:t>
            </a:r>
            <a:r>
              <a:rPr lang="pl-PL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CKE </a:t>
            </a: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</a:t>
            </a: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sierpnia </a:t>
            </a:r>
            <a:r>
              <a:rPr lang="pl-PL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roku.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20220819 E8 2023 Komunikat o dostosowaniach.pdf (cke.gov.pl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)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Informacja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sposobie organizacji i przeprowadzania egzaminu ósmoklasisty obowiązującą w roku szkolnym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2022/2023 z dnia 19 sierpnia 2022r. również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 dostępna na stronie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CKE.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20200819 E8 2023 Informacja.pdf (cke.gov.pl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)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1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cja">
  <a:themeElements>
    <a:clrScheme name="Retrospekcj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622</TotalTime>
  <Words>1051</Words>
  <Application>Microsoft Office PowerPoint</Application>
  <PresentationFormat>Panoramiczny</PresentationFormat>
  <Paragraphs>156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Retrospekcja</vt:lpstr>
      <vt:lpstr>Egzamin Ósmoklasisty </vt:lpstr>
      <vt:lpstr>Prezentacja programu PowerPoint</vt:lpstr>
      <vt:lpstr>Prezentacja programu PowerPoint</vt:lpstr>
      <vt:lpstr>Prezentacja programu PowerPoint</vt:lpstr>
      <vt:lpstr>CZAS TRWANIA EGZAMINU ÓSMOKLASISTY Z POSZCZEGÓLNYCH PRZEDMIOTÓW 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Egzamin Ósmoklasisty 2020</dc:title>
  <dc:creator>Iwona</dc:creator>
  <cp:lastModifiedBy>informatyk</cp:lastModifiedBy>
  <cp:revision>96</cp:revision>
  <dcterms:created xsi:type="dcterms:W3CDTF">2020-03-23T17:54:30Z</dcterms:created>
  <dcterms:modified xsi:type="dcterms:W3CDTF">2022-12-06T12:59:29Z</dcterms:modified>
</cp:coreProperties>
</file>