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60" r:id="rId4"/>
    <p:sldId id="259" r:id="rId5"/>
    <p:sldId id="258" r:id="rId6"/>
    <p:sldId id="262" r:id="rId7"/>
    <p:sldId id="261" r:id="rId8"/>
    <p:sldId id="265" r:id="rId9"/>
    <p:sldId id="264" r:id="rId10"/>
    <p:sldId id="263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57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24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733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285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5550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96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75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46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541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24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999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45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619FFD-F7BD-49B8-A693-EDA9C7FAF4F7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8B15EC-56CE-4717-95A3-8651167219B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56466" y="798030"/>
            <a:ext cx="8252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 smtClean="0">
                <a:solidFill>
                  <a:srgbClr val="00B050"/>
                </a:solidFill>
                <a:latin typeface="Lucida Calligraphy" pitchFamily="66" charset="0"/>
              </a:rPr>
              <a:t>O zasobach mojego dziecka</a:t>
            </a:r>
            <a:endParaRPr lang="pl-PL" sz="4400" b="1" dirty="0">
              <a:solidFill>
                <a:srgbClr val="00B050"/>
              </a:solidFill>
              <a:latin typeface="Lucida Calligraphy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3" y="5364229"/>
            <a:ext cx="8102675" cy="119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6" y="2276872"/>
            <a:ext cx="7765438" cy="240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68217" y="307975"/>
            <a:ext cx="3448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smtClean="0">
                <a:latin typeface="Arial" pitchFamily="34" charset="0"/>
                <a:cs typeface="Arial" pitchFamily="34" charset="0"/>
              </a:rPr>
              <a:t>Stan zdrowia</a:t>
            </a:r>
            <a:endParaRPr lang="pl-PL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36913" y="1083862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Jeśli dziecko jest pod opieką jakiejś specjalistycznej poradni, to trzeba zapytać lekarza, czy nie ma przeciwwskazań do wykonywania wybranego przez dziecko zawodu. Zawód, który wybierze uczeń nie może pozostawać w kolizji ze stanem zdrowia.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72" y="4571947"/>
            <a:ext cx="3048070" cy="228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8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7447" y="188640"/>
            <a:ext cx="2977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smtClean="0">
                <a:latin typeface="Arial" pitchFamily="34" charset="0"/>
                <a:cs typeface="Arial" pitchFamily="34" charset="0"/>
              </a:rPr>
              <a:t>Bibliografia</a:t>
            </a:r>
            <a:endParaRPr lang="pl-PL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34868" y="1340768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Encyklopedia Popularna PWN, Wydawnictwo Naukowe PWN, Warszawa 1995.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E. Goźlińska, Słowniczek nowych terminów w praktyce szkolnej, Wydawnictwa CODN, Warszawa 1997.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Gurycka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Rozwój i kształtowanie zainteresowań, Warszawa 1978.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M.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Rosalska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Warsztat diagnostyczny doradcy zawodowego. Przewodnik dla nauczyciela i doradcy,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KOWEZiU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Warszawa 2012.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Słownik psychologiczny, red. W. Szewczuk, Wiedza Powszechna, Warszawa 1985.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J.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Strelau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Temperament i inteligencja, [w:] Psychologia ogólna, red. T. Tomaszewski, Wydawnictwo Naukowe PWN, Warszawa 1992.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B. Wojtasik, Warsztat doradcy zawodu. Aspekty pedagogiczno-psychologiczne, Wydawnictwo szkolne PWN, Warszawa 1997.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51" y="6021287"/>
            <a:ext cx="46878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188640"/>
            <a:ext cx="4453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smtClean="0">
                <a:latin typeface="Arial" pitchFamily="34" charset="0"/>
                <a:cs typeface="Arial" pitchFamily="34" charset="0"/>
              </a:rPr>
              <a:t>Zasoby osobiste:</a:t>
            </a:r>
            <a:endParaRPr lang="pl-PL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11560" y="957872"/>
            <a:ext cx="56448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zainteresowania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zdolności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umiejętności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wartości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temperament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cechy charakteru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możliwości intelektualne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stan zdrowia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4355976" cy="245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6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64710" y="271914"/>
            <a:ext cx="4326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smtClean="0">
                <a:latin typeface="Arial" pitchFamily="34" charset="0"/>
                <a:cs typeface="Arial" pitchFamily="34" charset="0"/>
              </a:rPr>
              <a:t>Zainteresowania</a:t>
            </a:r>
            <a:endParaRPr lang="pl-PL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5536" y="1268760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To „względnie trwała, obserwowalna dążność do poznawania otaczającego świata, przybierającą postać ukierunkowanej aktywności poznawczej o określonym nasileniu, przejawiającą się w selektywnym stosunku do otaczających zjawisk”.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(A.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Gurycka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, Rozwój i kompetencje, W-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wa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, 1978).</a:t>
            </a:r>
          </a:p>
          <a:p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3200" b="1" dirty="0" smtClean="0">
                <a:latin typeface="Arial" pitchFamily="34" charset="0"/>
                <a:cs typeface="Arial" pitchFamily="34" charset="0"/>
              </a:rPr>
              <a:t>Czym interesują się Państwa dzieci?</a:t>
            </a:r>
            <a:endParaRPr lang="pl-PL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59832" y="260648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smtClean="0">
                <a:latin typeface="Arial" pitchFamily="34" charset="0"/>
                <a:cs typeface="Arial" pitchFamily="34" charset="0"/>
              </a:rPr>
              <a:t>Zdolności</a:t>
            </a:r>
            <a:endParaRPr lang="pl-PL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03785" y="1030089"/>
            <a:ext cx="87849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Zdolność można traktować jako pewną sprawność do wykonywania czynności lub możliwości, dzięki którym człowiek zdobywa wiadomości, umiejętności, sprawności. Najczęściej wyróżnia się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zdolności ogólne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do których zalicza się </a:t>
            </a:r>
            <a:r>
              <a:rPr lang="pl-PL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inteligencję, spostrzegawczość, wyobraźnię, zręczność, i zdolności specjalne, ukierunkowane przedmiotowo,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np. </a:t>
            </a:r>
            <a:r>
              <a:rPr lang="pl-PL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językowe, matematyczne, muzyczne, plastyczne, techniczne czy sportowe.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(B. Wojtasik, Warsztat doradcy zawodowego. Aspekty psychologiczno-pedagogiczne, Warszawa 1997.)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Zdolności stanowią te różnice między ludźmi, które decydują o niejednakowych rezultatach w uczeniu się i działaniu przy jednakowej motywacji i uprzednim przygotowywaniu się.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400" b="1" dirty="0" smtClean="0">
                <a:latin typeface="Arial" pitchFamily="34" charset="0"/>
                <a:cs typeface="Arial" pitchFamily="34" charset="0"/>
              </a:rPr>
              <a:t>Jakie zdolności przejawiają Państwa dzieci?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66686" y="116632"/>
            <a:ext cx="3414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smtClean="0">
                <a:latin typeface="Arial" pitchFamily="34" charset="0"/>
                <a:cs typeface="Arial" pitchFamily="34" charset="0"/>
              </a:rPr>
              <a:t>Umiejętności</a:t>
            </a:r>
            <a:endParaRPr lang="pl-PL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886073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Umiejętności rozumiane są jako „gotowość do świadomego działania, oparta na wiedzy oraz konkretnym ruchowym opanowaniu określonych czynności  z możliwością dostosowania ich do zmiennych warunków”.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(E. Goźlińska, Słowniczek nowych terminów w praktyce szkolnej, Warszawa 1997.)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Rodzice mogą zaobserwować u swoich dzieci także inne umiejętności, które można nazwać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ponadzawodowymi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czy kluczowymi. To takie umiejętności, które są ważne na współczesnym rynku pracy, a trudno je przyporządkować tylko do jednego ściśle określonego zawodu. Jako przykładowe można wymienić np. </a:t>
            </a:r>
            <a:r>
              <a:rPr lang="pl-PL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umiejętności komunikacyjne, radzenie sobie ze stresem, wyszukiwanie informacji, zarządzanie czasem, planowanie itd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400" b="1" dirty="0" smtClean="0">
                <a:latin typeface="Arial" pitchFamily="34" charset="0"/>
                <a:cs typeface="Arial" pitchFamily="34" charset="0"/>
              </a:rPr>
              <a:t>Jakie umiejętności mają Państwa dzieci?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59832" y="332656"/>
            <a:ext cx="23582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smtClean="0">
                <a:latin typeface="Arial" pitchFamily="34" charset="0"/>
                <a:cs typeface="Arial" pitchFamily="34" charset="0"/>
              </a:rPr>
              <a:t>Wartości</a:t>
            </a:r>
            <a:endParaRPr lang="pl-PL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7867" y="1268760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Wartości definiowane są jako zasady, normy i przekonania. Przejawiają się w dążeniu do lub unikaniu pozyskanych dóbr. Mogą to być </a:t>
            </a:r>
            <a:r>
              <a:rPr lang="pl-P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dobra materialne – np. pieniądze, samochód, dom, lub niematerialne – np. prestiż, władza, stabilizacja.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(M.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Rosalska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, Warsztat diagnostyczny doradcy zawodowego, W-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wa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2012)</a:t>
            </a:r>
          </a:p>
          <a:p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3200" b="1" dirty="0" smtClean="0">
                <a:latin typeface="Arial" pitchFamily="34" charset="0"/>
                <a:cs typeface="Arial" pitchFamily="34" charset="0"/>
              </a:rPr>
              <a:t>Jakie wartości preferują Państwa dzieci?</a:t>
            </a:r>
            <a:endParaRPr lang="pl-PL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59832" y="260648"/>
            <a:ext cx="36359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smtClean="0">
                <a:latin typeface="Arial" pitchFamily="34" charset="0"/>
                <a:cs typeface="Arial" pitchFamily="34" charset="0"/>
              </a:rPr>
              <a:t>Temperament</a:t>
            </a:r>
            <a:endParaRPr lang="pl-PL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99980" y="1196752"/>
            <a:ext cx="85925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Temperament to zespół charakterystycznych dla jednostki pozaintelektualnych właściwości psychicznych w istotnym stopniu zdeterminowanych genetycznie (…) to zespół względnie stałych i pierwotnie biologicznie zdeterminowanych właściwości organizmu, które przejawiają się w poziomie energetycznym i charakterystyce czasowej zachowania, innymi słowy jest to zespół względnie stałych cech, takich jak: </a:t>
            </a:r>
            <a:r>
              <a:rPr lang="pl-PL" sz="20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tempo procesów psychicznych, pobudliwość, siła i szybkość reagowania, dotyczy głównie emocji i czynności ruchowych przejawiających się w różnych formach działania jednostki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m.in. </a:t>
            </a:r>
            <a:br>
              <a:rPr lang="pl-PL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 aktywności, podatności na zmęczenie, odporności na stres, stałości uczuć).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(J.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Strelau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Temperament i inteligencja, w: Psychologia ogólna, red. T. Tomaszewski, Warszawa 1992.)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Typy temperamentu: choleryk, sangwinik, flegmatyk, melancholik.</a:t>
            </a: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Jaki temperament mają Państwa dzieci?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260648"/>
            <a:ext cx="4608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smtClean="0">
                <a:latin typeface="Arial" pitchFamily="34" charset="0"/>
                <a:cs typeface="Arial" pitchFamily="34" charset="0"/>
              </a:rPr>
              <a:t>Cechy charakteru</a:t>
            </a:r>
            <a:endParaRPr lang="pl-PL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1985" y="1164134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Słowo charakter oznacza względnie trwałe właściwości postępowania człowieka, w których wyraża się jego stosunek do innych ludzi, do samego siebie, do własnego działania (…).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(Słownik psychologiczny, red. W. Szewczuk, Warszawa 1985.)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To właściwy dla danej jednostki zespół względnie stałych cech osobowości określający jej stosunek do własnych zadań (np. </a:t>
            </a:r>
            <a:r>
              <a:rPr lang="pl-PL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solidność), do innych ludzi (np. życzliwość) i samego siebie (np. zarozumiałość).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(Encyklopedia Popularna PWN, Warszawa 1995.)</a:t>
            </a:r>
          </a:p>
          <a:p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800" b="1" dirty="0" smtClean="0">
                <a:latin typeface="Arial" pitchFamily="34" charset="0"/>
                <a:cs typeface="Arial" pitchFamily="34" charset="0"/>
              </a:rPr>
              <a:t>Jakie cechy charakteru mają Państwa dzieci?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672" y="451991"/>
            <a:ext cx="62392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smtClean="0">
                <a:latin typeface="Arial" pitchFamily="34" charset="0"/>
                <a:cs typeface="Arial" pitchFamily="34" charset="0"/>
              </a:rPr>
              <a:t>Możliwości intelektualne</a:t>
            </a:r>
            <a:endParaRPr lang="pl-PL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98816" y="1988840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l-PL" sz="3200" dirty="0" smtClean="0">
                <a:latin typeface="Arial" pitchFamily="34" charset="0"/>
                <a:cs typeface="Arial" pitchFamily="34" charset="0"/>
              </a:rPr>
              <a:t>Jakie dziecko ma oceny szkolne?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l-PL" sz="3200" dirty="0" smtClean="0">
                <a:latin typeface="Arial" pitchFamily="34" charset="0"/>
                <a:cs typeface="Arial" pitchFamily="34" charset="0"/>
              </a:rPr>
              <a:t>Jakie ma zasoby wiedzy i umiejętności?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l-PL" sz="3200" dirty="0" smtClean="0">
                <a:latin typeface="Arial" pitchFamily="34" charset="0"/>
                <a:cs typeface="Arial" pitchFamily="34" charset="0"/>
              </a:rPr>
              <a:t>Jak sobie radzi z nauką szkolną?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l-PL" sz="3200" dirty="0" smtClean="0">
                <a:latin typeface="Arial" pitchFamily="34" charset="0"/>
                <a:cs typeface="Arial" pitchFamily="34" charset="0"/>
              </a:rPr>
              <a:t>Czy jego możliwości intelektualne są adekwatne do wymagań stawianych przez  szkołę ponadpodstawową?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l-PL" sz="3200" dirty="0" smtClean="0">
                <a:latin typeface="Arial" pitchFamily="34" charset="0"/>
                <a:cs typeface="Arial" pitchFamily="34" charset="0"/>
              </a:rPr>
              <a:t>Czy dziecko da sobie radę z nauką w szkole ponadpodstawowej?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rodynamiczny">
  <a:themeElements>
    <a:clrScheme name="Niestandardowy 2">
      <a:dk1>
        <a:sysClr val="windowText" lastClr="000000"/>
      </a:dk1>
      <a:lt1>
        <a:sysClr val="window" lastClr="FFFFFF"/>
      </a:lt1>
      <a:dk2>
        <a:srgbClr val="F0D7EB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erodynamiczny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632</Words>
  <Application>Microsoft Office PowerPoint</Application>
  <PresentationFormat>Pokaz na ekranie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Motyw pakietu Office</vt:lpstr>
      <vt:lpstr>Aerodynamiczny</vt:lpstr>
      <vt:lpstr>1_Aerodynamiczny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szczygiel90@interia.pl</dc:creator>
  <cp:lastModifiedBy>szczygiel90@interia.pl</cp:lastModifiedBy>
  <cp:revision>16</cp:revision>
  <dcterms:created xsi:type="dcterms:W3CDTF">2022-02-21T21:38:07Z</dcterms:created>
  <dcterms:modified xsi:type="dcterms:W3CDTF">2022-10-09T21:01:16Z</dcterms:modified>
</cp:coreProperties>
</file>