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6" r:id="rId3"/>
    <p:sldId id="304" r:id="rId4"/>
    <p:sldId id="257" r:id="rId5"/>
    <p:sldId id="268" r:id="rId6"/>
    <p:sldId id="259" r:id="rId7"/>
    <p:sldId id="265" r:id="rId8"/>
    <p:sldId id="292" r:id="rId9"/>
    <p:sldId id="264" r:id="rId10"/>
    <p:sldId id="293" r:id="rId11"/>
    <p:sldId id="294" r:id="rId12"/>
    <p:sldId id="295" r:id="rId13"/>
    <p:sldId id="289" r:id="rId14"/>
    <p:sldId id="288" r:id="rId15"/>
    <p:sldId id="297" r:id="rId16"/>
    <p:sldId id="296" r:id="rId17"/>
    <p:sldId id="290" r:id="rId18"/>
    <p:sldId id="287" r:id="rId19"/>
    <p:sldId id="298" r:id="rId20"/>
    <p:sldId id="299" r:id="rId21"/>
    <p:sldId id="291" r:id="rId22"/>
    <p:sldId id="269" r:id="rId23"/>
    <p:sldId id="261" r:id="rId24"/>
    <p:sldId id="270" r:id="rId25"/>
    <p:sldId id="267" r:id="rId26"/>
    <p:sldId id="273" r:id="rId27"/>
    <p:sldId id="271" r:id="rId28"/>
    <p:sldId id="300" r:id="rId29"/>
    <p:sldId id="272" r:id="rId30"/>
    <p:sldId id="301" r:id="rId31"/>
    <p:sldId id="274" r:id="rId32"/>
    <p:sldId id="302" r:id="rId33"/>
    <p:sldId id="275" r:id="rId34"/>
    <p:sldId id="281" r:id="rId35"/>
    <p:sldId id="279" r:id="rId36"/>
    <p:sldId id="278" r:id="rId37"/>
    <p:sldId id="280" r:id="rId38"/>
    <p:sldId id="277" r:id="rId39"/>
    <p:sldId id="276" r:id="rId40"/>
    <p:sldId id="260" r:id="rId41"/>
    <p:sldId id="282" r:id="rId42"/>
    <p:sldId id="283" r:id="rId43"/>
    <p:sldId id="284" r:id="rId44"/>
    <p:sldId id="303" r:id="rId4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A142867-DB74-4048-90F3-BA2BD21D422A}">
          <p14:sldIdLst>
            <p14:sldId id="256"/>
            <p14:sldId id="266"/>
            <p14:sldId id="304"/>
            <p14:sldId id="257"/>
            <p14:sldId id="268"/>
            <p14:sldId id="259"/>
            <p14:sldId id="265"/>
            <p14:sldId id="292"/>
            <p14:sldId id="264"/>
            <p14:sldId id="293"/>
            <p14:sldId id="294"/>
            <p14:sldId id="295"/>
            <p14:sldId id="289"/>
            <p14:sldId id="288"/>
            <p14:sldId id="297"/>
            <p14:sldId id="296"/>
            <p14:sldId id="290"/>
            <p14:sldId id="287"/>
            <p14:sldId id="298"/>
            <p14:sldId id="299"/>
            <p14:sldId id="291"/>
            <p14:sldId id="269"/>
            <p14:sldId id="261"/>
            <p14:sldId id="270"/>
            <p14:sldId id="267"/>
            <p14:sldId id="273"/>
            <p14:sldId id="271"/>
            <p14:sldId id="300"/>
            <p14:sldId id="272"/>
            <p14:sldId id="301"/>
            <p14:sldId id="274"/>
            <p14:sldId id="302"/>
            <p14:sldId id="275"/>
            <p14:sldId id="281"/>
            <p14:sldId id="279"/>
            <p14:sldId id="278"/>
            <p14:sldId id="280"/>
            <p14:sldId id="277"/>
            <p14:sldId id="276"/>
            <p14:sldId id="260"/>
            <p14:sldId id="282"/>
            <p14:sldId id="283"/>
            <p14:sldId id="284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01820-86EC-408E-BF13-B4A5676594D4}" v="5" dt="2022-10-19T07:40:12.404"/>
    <p1510:client id="{9307277E-D1D8-8E9E-7428-3B56AFDC603F}" v="46" dt="2022-10-19T07:44:16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28E21-EA67-4C81-A803-275B936D3AF7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C2577-5645-4871-A347-BD85AB4FAB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73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C2577-5645-4871-A347-BD85AB4FABC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47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C2577-5645-4871-A347-BD85AB4FABC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42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C2577-5645-4871-A347-BD85AB4FABC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01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C2577-5645-4871-A347-BD85AB4FABC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6527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C2577-5645-4871-A347-BD85AB4FABC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000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C2577-5645-4871-A347-BD85AB4FABC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11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C2577-5645-4871-A347-BD85AB4FABC4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35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D7C2FD-4866-40D8-8C9F-8F99B46EB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1537A43-C847-42A0-BFB9-41DBC92A3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B4C449-BD7B-4054-B4BA-F67DA216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4C77CB-3048-4408-8CC0-4357D583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9EF5CB6-F6AE-43DF-8BA7-EE066EF4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52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42EE98-73A3-41F3-A3B9-0409F320D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4569D26-C239-4190-81C2-D4C7EE63C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E7B7B0-F16D-4CD7-A3E1-A0F3BF70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86D49D-1828-41F6-A10C-D4946AD1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9DBE50-3816-4C68-B699-5D033EC7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751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FAC534B-77EF-482D-8F32-D80713169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F5D04B2-3755-497B-B046-AA2D614DB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DC447A9-27AD-419F-A846-730FE518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3F7032-ED23-4E3B-9EAE-C2CA26F8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8B1E95-1AE6-4839-8690-FB34D455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283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8DE87E-D4C1-4792-8F68-25E1514F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C1E887-16A6-4B74-9A95-9FBD015E1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D61597-6613-447B-A97C-B2A6D60A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110BC4-374C-4582-A8E8-F6731540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1BF3EB-3C3F-4C07-9F8F-BAC5182D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497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883C32-0FB6-4A0D-9B84-4ED148B6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82EEB32-415A-425B-AA66-3695AAA38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4EC09B-F75B-40A6-8E68-CDC0CF74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F002DF-EB0E-4556-A001-1B3748DC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0557AA-93B7-412C-B87F-AC05EF74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6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060177-E587-46CA-B8C7-5EE2E284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C537D4-8BAD-4472-9A5B-276278DA5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4EAA58B-4E61-4CF9-89B2-2FF9DCB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437266C-0B06-454A-B254-3D61D7CA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DC8242-17E4-4B73-8A6B-777C4B7B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5C11D8-7D66-493F-8F83-26CFEF16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94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CFEB59-A00F-4D36-B73E-D7E8AD00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4B9BD67-9919-4FFB-B002-DBD086D1C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79B7EA9-DD35-4EB5-8CFD-ED6C8C487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47EEAE3-7FDE-486E-A0AA-634E4F446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AAAFE06-2C90-4546-A66B-363CF5C5C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42A571B-D4DE-4B45-9044-D2446265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24702C5-19E4-430C-8C6F-9D371DBB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675EB90-22FE-4E23-8C87-5D9EE487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942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404C0F-A3BC-4CFA-ABEF-818CCA6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4A61B70-6A4D-47EB-967F-1915AB097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C5F95B6-A792-42B1-8CDB-E31E491BB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792ED69-CBB5-416E-8C17-B96355D0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1072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5925E4E-E4C7-49F9-A1BC-2BD37BDE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9420D62-197C-4FC6-BE21-F9C25DE5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527934-021B-4EAE-A80E-6E7EA6E7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25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AAC2AB-E576-433B-B4F0-E2B0EBF8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9C5B5C-D8C1-49C4-899B-3ECB7A94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F0A444-DDF1-4AAD-8BFC-C8C7D0C89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3420FD0-CDDF-47CD-8F51-4C862331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4FEC171-DEE8-4A55-A305-37F53970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CE651C-ED7D-4422-8474-05A45075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130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675DB8-F977-4707-95E7-9454401EF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AD960EF-BE50-492D-84AA-9024EF18F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11362C7-DD80-4348-8606-2BD57252C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09BF4C9-C1BF-4BE2-9451-74B91CA2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157F7ED-B145-4095-B1E6-B9B71E7A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94E87D9-5494-4DE6-B09D-06CC3FA7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186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F3D271-FB91-456A-861F-D46F2A3A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C4C9F9-96A8-4027-ABBD-479028CBC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2186D8-1B76-4782-BAFF-3687DA192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ACB90-C3EA-40ED-B2F0-663FD724522D}" type="datetimeFigureOut">
              <a:rPr lang="pl-PL" smtClean="0"/>
              <a:t>19.10.2022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9E28D7-318B-4AB8-B1F9-BE2C10583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075289-E8B6-4828-B09B-4C304271C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D40C9-B33D-410F-857F-D8F27BA5E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863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pixabay.com/pl/vectors/chmurki-dymki-dymek-rozmowa-mowa-657118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pngimg.com/download/38188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pixabay.com/pl/vectors/chmurki-dymki-dymek-rozmowa-mowa-657118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pngimg.com/download/38188" TargetMode="Externa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jJEzFqWkXNo" TargetMode="Externa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pixabay.com/pl/vectors/chmurki-dymki-dymek-rozmowa-mowa-657118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pngimg.com/download/38188" TargetMode="Externa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pixabay.com/pl/vectors/chmurki-dymki-dymek-rozmowa-mowa-657118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pngimg.com/download/38188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09EFBB-5718-4C11-A02D-6FCAB26EC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740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11500">
                <a:latin typeface="Tw Cen MT Condensed Extra Bold" panose="020B0803020202020204" pitchFamily="34" charset="-18"/>
              </a:rPr>
              <a:t>Październik </a:t>
            </a:r>
            <a:br>
              <a:rPr lang="pl-PL"/>
            </a:br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78DF4EB-50A7-4A03-8029-A1A8AD146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0976" y="3927502"/>
            <a:ext cx="9144000" cy="1655762"/>
          </a:xfrm>
        </p:spPr>
        <p:txBody>
          <a:bodyPr>
            <a:normAutofit/>
          </a:bodyPr>
          <a:lstStyle/>
          <a:p>
            <a:r>
              <a:rPr lang="pl-PL" sz="3600" b="1">
                <a:latin typeface="Bahnschrift Light" panose="020B0502040204020203" pitchFamily="34" charset="0"/>
                <a:cs typeface="Aharoni" panose="02010803020104030203" pitchFamily="2" charset="-79"/>
              </a:rPr>
              <a:t>Miesiąc budowania świadomości </a:t>
            </a:r>
          </a:p>
          <a:p>
            <a:r>
              <a:rPr lang="pl-PL" sz="3600" b="1">
                <a:latin typeface="Bahnschrift Light" panose="020B0502040204020203" pitchFamily="34" charset="0"/>
                <a:cs typeface="Aharoni" panose="02010803020104030203" pitchFamily="2" charset="-79"/>
              </a:rPr>
              <a:t>o Zespole Downa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E9160D-5E5B-4ACA-A592-8824E5495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19829796">
            <a:off x="-179043" y="569633"/>
            <a:ext cx="4117254" cy="237109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12A99F4-80E5-4B10-9A6F-37A98E603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85072">
            <a:off x="7620877" y="-426832"/>
            <a:ext cx="4761389" cy="409686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7CDF340-62F9-4D64-9478-E9BB9EF94A26}"/>
              </a:ext>
            </a:extLst>
          </p:cNvPr>
          <p:cNvSpPr txBox="1"/>
          <p:nvPr/>
        </p:nvSpPr>
        <p:spPr>
          <a:xfrm>
            <a:off x="6933871" y="6003754"/>
            <a:ext cx="468985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>
                <a:cs typeface="Calibri"/>
              </a:rPr>
              <a:t>Opracowała Monika Mierzejewska</a:t>
            </a:r>
          </a:p>
        </p:txBody>
      </p:sp>
    </p:spTree>
    <p:extLst>
      <p:ext uri="{BB962C8B-B14F-4D97-AF65-F5344CB8AC3E}">
        <p14:creationId xmlns:p14="http://schemas.microsoft.com/office/powerpoint/2010/main" val="252846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219637" y="569361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49B68AB-9F01-4735-9A20-C33591DD7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46" y="267274"/>
            <a:ext cx="9185366" cy="6257531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FAFA843-9CB0-4DA1-BCBD-DF82123A3A6B}"/>
              </a:ext>
            </a:extLst>
          </p:cNvPr>
          <p:cNvSpPr txBox="1"/>
          <p:nvPr/>
        </p:nvSpPr>
        <p:spPr>
          <a:xfrm>
            <a:off x="8382742" y="6221394"/>
            <a:ext cx="316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Wanessa Bąkowska</a:t>
            </a:r>
          </a:p>
        </p:txBody>
      </p:sp>
    </p:spTree>
    <p:extLst>
      <p:ext uri="{BB962C8B-B14F-4D97-AF65-F5344CB8AC3E}">
        <p14:creationId xmlns:p14="http://schemas.microsoft.com/office/powerpoint/2010/main" val="332778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219637" y="569361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111FC75-E523-4700-B8EB-FCF05DE39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9623" y="-595662"/>
            <a:ext cx="6035993" cy="8049323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B6F0DB9-81CA-41C8-A1AE-08FD96AD643E}"/>
              </a:ext>
            </a:extLst>
          </p:cNvPr>
          <p:cNvSpPr txBox="1"/>
          <p:nvPr/>
        </p:nvSpPr>
        <p:spPr>
          <a:xfrm>
            <a:off x="7769425" y="5931462"/>
            <a:ext cx="316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Wanessa Bąkowska</a:t>
            </a:r>
          </a:p>
        </p:txBody>
      </p:sp>
    </p:spTree>
    <p:extLst>
      <p:ext uri="{BB962C8B-B14F-4D97-AF65-F5344CB8AC3E}">
        <p14:creationId xmlns:p14="http://schemas.microsoft.com/office/powerpoint/2010/main" val="1772587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219637" y="569361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31B3DF4-7418-4120-9FCF-F4C36A3E4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41" y="170056"/>
            <a:ext cx="8690517" cy="6517888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49FA8DA-71D6-4F2C-8DF7-B82E1AACAB1E}"/>
              </a:ext>
            </a:extLst>
          </p:cNvPr>
          <p:cNvSpPr txBox="1"/>
          <p:nvPr/>
        </p:nvSpPr>
        <p:spPr>
          <a:xfrm>
            <a:off x="7925542" y="6461980"/>
            <a:ext cx="316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Wanessa Bąkowska</a:t>
            </a:r>
          </a:p>
        </p:txBody>
      </p:sp>
    </p:spTree>
    <p:extLst>
      <p:ext uri="{BB962C8B-B14F-4D97-AF65-F5344CB8AC3E}">
        <p14:creationId xmlns:p14="http://schemas.microsoft.com/office/powerpoint/2010/main" val="218777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598778" y="569362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641B97B-22EE-4F25-A4F9-A823A1255549}"/>
              </a:ext>
            </a:extLst>
          </p:cNvPr>
          <p:cNvSpPr txBox="1"/>
          <p:nvPr/>
        </p:nvSpPr>
        <p:spPr>
          <a:xfrm>
            <a:off x="3860800" y="751840"/>
            <a:ext cx="449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>
                <a:latin typeface="Franklin Gothic Heavy" panose="020B0903020102020204" pitchFamily="34" charset="0"/>
              </a:rPr>
              <a:t>A czy wiesz, że…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5C6735-DD8D-4CE9-AE3F-3BD498EFA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10208" y="1595875"/>
            <a:ext cx="2815638" cy="375418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E2D8B8A-8C2E-4B92-8CA5-B1BD9A73B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6154" y="1831423"/>
            <a:ext cx="7782167" cy="41485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CC42A93-376C-45DB-A506-394CAAECAE77}"/>
              </a:ext>
            </a:extLst>
          </p:cNvPr>
          <p:cNvSpPr txBox="1"/>
          <p:nvPr/>
        </p:nvSpPr>
        <p:spPr>
          <a:xfrm>
            <a:off x="1091394" y="2690985"/>
            <a:ext cx="6908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/>
              <a:t>osoby z Zespołem Downa mogą być świetnymi towarzyszami podróży?</a:t>
            </a:r>
          </a:p>
        </p:txBody>
      </p:sp>
    </p:spTree>
    <p:extLst>
      <p:ext uri="{BB962C8B-B14F-4D97-AF65-F5344CB8AC3E}">
        <p14:creationId xmlns:p14="http://schemas.microsoft.com/office/powerpoint/2010/main" val="82469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7764" y="428046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2CB31A1-C35B-4C25-A39F-5A928DF11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32" y="629355"/>
            <a:ext cx="8398934" cy="559928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FDC3847-7136-4FF9-8C16-6E8618DB39B3}"/>
              </a:ext>
            </a:extLst>
          </p:cNvPr>
          <p:cNvSpPr txBox="1"/>
          <p:nvPr/>
        </p:nvSpPr>
        <p:spPr>
          <a:xfrm>
            <a:off x="7866522" y="6234908"/>
            <a:ext cx="3222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Down the road. Zespół w trasie.</a:t>
            </a:r>
          </a:p>
        </p:txBody>
      </p:sp>
    </p:spTree>
    <p:extLst>
      <p:ext uri="{BB962C8B-B14F-4D97-AF65-F5344CB8AC3E}">
        <p14:creationId xmlns:p14="http://schemas.microsoft.com/office/powerpoint/2010/main" val="2513854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306390" y="569362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94FD72D-8DDF-4E1B-9CC1-38C64A57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88" y="624469"/>
            <a:ext cx="9512557" cy="5348171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EC7C9AE-80DB-4108-A741-6F49BC6E22A4}"/>
              </a:ext>
            </a:extLst>
          </p:cNvPr>
          <p:cNvSpPr txBox="1"/>
          <p:nvPr/>
        </p:nvSpPr>
        <p:spPr>
          <a:xfrm>
            <a:off x="8084634" y="5956532"/>
            <a:ext cx="3222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Down the road. Zespół w trasie.</a:t>
            </a:r>
          </a:p>
        </p:txBody>
      </p:sp>
    </p:spTree>
    <p:extLst>
      <p:ext uri="{BB962C8B-B14F-4D97-AF65-F5344CB8AC3E}">
        <p14:creationId xmlns:p14="http://schemas.microsoft.com/office/powerpoint/2010/main" val="349551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261786" y="680874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4DE4326-68CF-4032-864D-3213243D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06" y="862569"/>
            <a:ext cx="9129596" cy="513286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DEC8FB1-E7BE-4F41-B350-99D354C24629}"/>
              </a:ext>
            </a:extLst>
          </p:cNvPr>
          <p:cNvSpPr txBox="1"/>
          <p:nvPr/>
        </p:nvSpPr>
        <p:spPr>
          <a:xfrm>
            <a:off x="8263054" y="5995431"/>
            <a:ext cx="3222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Down the road. Zespół w trasie.</a:t>
            </a:r>
          </a:p>
        </p:txBody>
      </p:sp>
    </p:spTree>
    <p:extLst>
      <p:ext uri="{BB962C8B-B14F-4D97-AF65-F5344CB8AC3E}">
        <p14:creationId xmlns:p14="http://schemas.microsoft.com/office/powerpoint/2010/main" val="2282776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598778" y="569362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641B97B-22EE-4F25-A4F9-A823A1255549}"/>
              </a:ext>
            </a:extLst>
          </p:cNvPr>
          <p:cNvSpPr txBox="1"/>
          <p:nvPr/>
        </p:nvSpPr>
        <p:spPr>
          <a:xfrm>
            <a:off x="3860800" y="751840"/>
            <a:ext cx="449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>
                <a:latin typeface="Franklin Gothic Heavy" panose="020B0903020102020204" pitchFamily="34" charset="0"/>
              </a:rPr>
              <a:t>A czy wiesz, że…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5C6735-DD8D-4CE9-AE3F-3BD498EFA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10208" y="1595875"/>
            <a:ext cx="2815638" cy="375418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E2D8B8A-8C2E-4B92-8CA5-B1BD9A73B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6154" y="1831423"/>
            <a:ext cx="7782167" cy="41485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CC42A93-376C-45DB-A506-394CAAECAE77}"/>
              </a:ext>
            </a:extLst>
          </p:cNvPr>
          <p:cNvSpPr txBox="1"/>
          <p:nvPr/>
        </p:nvSpPr>
        <p:spPr>
          <a:xfrm>
            <a:off x="1091394" y="2594788"/>
            <a:ext cx="6908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/>
              <a:t>osoby z Zespołem Downa są sportowcami z dużymi osiągnięciami?</a:t>
            </a:r>
          </a:p>
        </p:txBody>
      </p:sp>
    </p:spTree>
    <p:extLst>
      <p:ext uri="{BB962C8B-B14F-4D97-AF65-F5344CB8AC3E}">
        <p14:creationId xmlns:p14="http://schemas.microsoft.com/office/powerpoint/2010/main" val="4082283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63880" y="450351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C4C8CA-C252-4503-BC09-3E7528A7D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51" y="366241"/>
            <a:ext cx="9504897" cy="534329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A33C0C9-F6CE-4D23-80B4-26CAD73CE531}"/>
              </a:ext>
            </a:extLst>
          </p:cNvPr>
          <p:cNvSpPr txBox="1"/>
          <p:nvPr/>
        </p:nvSpPr>
        <p:spPr>
          <a:xfrm>
            <a:off x="1449658" y="5709534"/>
            <a:ext cx="959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0">
                <a:solidFill>
                  <a:srgbClr val="262626"/>
                </a:solidFill>
                <a:effectLst/>
                <a:latin typeface="GPP Text"/>
              </a:rPr>
              <a:t>Reprezentacja Polski na Mistrzostwa Świata osób z zespołem Downa na Maderze (Funchal) (2018)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6163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08125" y="405745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CA85754-FBE0-4593-BE3B-807ACFEE7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87" y="469528"/>
            <a:ext cx="9480843" cy="532773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C249A2E-1489-4012-84E5-25C9E9FF960A}"/>
              </a:ext>
            </a:extLst>
          </p:cNvPr>
          <p:cNvSpPr txBox="1"/>
          <p:nvPr/>
        </p:nvSpPr>
        <p:spPr>
          <a:xfrm>
            <a:off x="1110038" y="5840487"/>
            <a:ext cx="983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Lekkoatleci z reprezentacji Polski do światowych Igrzysk osób z zespołem Downa T</a:t>
            </a:r>
            <a:r>
              <a:rPr lang="pl-PL" b="0" i="0">
                <a:solidFill>
                  <a:srgbClr val="262626"/>
                </a:solidFill>
                <a:effectLst/>
              </a:rPr>
              <a:t>risome Games 2020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0418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774166">
            <a:off x="6504391" y="1050477"/>
            <a:ext cx="6043159" cy="3480214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93D83F2-0817-4CAA-9D40-340953D87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06" y="257542"/>
            <a:ext cx="7690630" cy="52113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DAA2092-690B-4EEC-A9DF-A0AC269CCADA}"/>
              </a:ext>
            </a:extLst>
          </p:cNvPr>
          <p:cNvSpPr txBox="1"/>
          <p:nvPr/>
        </p:nvSpPr>
        <p:spPr>
          <a:xfrm>
            <a:off x="3159512" y="5807037"/>
            <a:ext cx="903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hlinkClick r:id="rId6"/>
              </a:rPr>
              <a:t>https://www.youtube.com/watch?v=jJEzFqWkXNo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40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306389" y="405743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4078EB4-5B8C-4EFB-8EBE-859CCEBE8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66" y="690976"/>
            <a:ext cx="8941420" cy="505190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9295ACA-4543-460E-8482-44570AA46466}"/>
              </a:ext>
            </a:extLst>
          </p:cNvPr>
          <p:cNvSpPr txBox="1"/>
          <p:nvPr/>
        </p:nvSpPr>
        <p:spPr>
          <a:xfrm>
            <a:off x="2007220" y="5742878"/>
            <a:ext cx="8564137" cy="657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rgbClr val="2B2B2B"/>
                </a:solidFill>
                <a:latin typeface="Source Sans Pro" panose="020B0604020202020204" pitchFamily="34" charset="0"/>
              </a:rPr>
              <a:t>R</a:t>
            </a:r>
            <a:r>
              <a:rPr lang="pl-PL" i="0">
                <a:solidFill>
                  <a:srgbClr val="2B2B2B"/>
                </a:solidFill>
                <a:effectLst/>
                <a:latin typeface="Source Sans Pro" panose="020B0604020202020204" pitchFamily="34" charset="0"/>
              </a:rPr>
              <a:t>eprezentacja Polski w judo osób z zespołem Downa na MŚ w Portugalii (2019)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28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558138" y="569361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641B97B-22EE-4F25-A4F9-A823A1255549}"/>
              </a:ext>
            </a:extLst>
          </p:cNvPr>
          <p:cNvSpPr txBox="1"/>
          <p:nvPr/>
        </p:nvSpPr>
        <p:spPr>
          <a:xfrm>
            <a:off x="3860800" y="751840"/>
            <a:ext cx="449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>
                <a:latin typeface="Franklin Gothic Heavy" panose="020B0903020102020204" pitchFamily="34" charset="0"/>
              </a:rPr>
              <a:t>A czy wiesz, że…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5C6735-DD8D-4CE9-AE3F-3BD498EFA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10208" y="1595875"/>
            <a:ext cx="2815638" cy="375418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E2D8B8A-8C2E-4B92-8CA5-B1BD9A73B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6154" y="1831423"/>
            <a:ext cx="7782167" cy="41485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CC42A93-376C-45DB-A506-394CAAECAE77}"/>
              </a:ext>
            </a:extLst>
          </p:cNvPr>
          <p:cNvSpPr txBox="1"/>
          <p:nvPr/>
        </p:nvSpPr>
        <p:spPr>
          <a:xfrm>
            <a:off x="1091394" y="2690985"/>
            <a:ext cx="6908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/>
              <a:t>osoby z Zespołem Downa zmieniają świat na lepsze?</a:t>
            </a:r>
          </a:p>
        </p:txBody>
      </p:sp>
    </p:spTree>
    <p:extLst>
      <p:ext uri="{BB962C8B-B14F-4D97-AF65-F5344CB8AC3E}">
        <p14:creationId xmlns:p14="http://schemas.microsoft.com/office/powerpoint/2010/main" val="150731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75032" y="751432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F55953D-E650-4858-8CC7-2DFC43502374}"/>
              </a:ext>
            </a:extLst>
          </p:cNvPr>
          <p:cNvSpPr txBox="1"/>
          <p:nvPr/>
        </p:nvSpPr>
        <p:spPr>
          <a:xfrm>
            <a:off x="1292348" y="1231961"/>
            <a:ext cx="9791965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3200" b="1">
                <a:effectLst/>
                <a:ea typeface="Times New Roman" panose="02020603050405020304" pitchFamily="18" charset="0"/>
              </a:rPr>
              <a:t>“Od osoby z zespołem Downa nie warto odwracać głowy.</a:t>
            </a:r>
            <a:br>
              <a:rPr lang="pl-PL" sz="3200" b="1">
                <a:effectLst/>
                <a:ea typeface="Times New Roman" panose="02020603050405020304" pitchFamily="18" charset="0"/>
              </a:rPr>
            </a:br>
            <a:r>
              <a:rPr lang="pl-PL" sz="3200" b="1">
                <a:effectLst/>
                <a:ea typeface="Times New Roman" panose="02020603050405020304" pitchFamily="18" charset="0"/>
              </a:rPr>
              <a:t>Gdy człowiek spojrzy w jego oczy, może w nich ujrzeć świat, w którym każdy chciałby żyć. Takie osoby bardzo rzadko są świadome swojego upośledzenia, ponieważ myślą inny</a:t>
            </a:r>
            <a:r>
              <a:rPr lang="pl-PL" sz="3200" b="1"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mi kategoriami niż my. Uszczęśliwia je okazywanie bliskości, akceptacja i uczucie. Właśnie to powinniśmy im ofiarować, gdyż nie jest ważne co ktoś może osiągnąć, ale by mógł żyć, czerpiąc z życia radość.”</a:t>
            </a:r>
          </a:p>
          <a:p>
            <a:pPr algn="ctr" fontAlgn="base"/>
            <a:endParaRPr lang="pl-PL" sz="1000" b="1">
              <a:effectLst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algn="ctr" fontAlgn="base"/>
            <a:r>
              <a:rPr lang="pl-PL" sz="2400"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Robert Graczyński.</a:t>
            </a:r>
            <a:endParaRPr lang="pl-PL" sz="320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02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86182" y="569362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D67221E-BC68-473F-A099-BAED360DB6FA}"/>
              </a:ext>
            </a:extLst>
          </p:cNvPr>
          <p:cNvSpPr txBox="1"/>
          <p:nvPr/>
        </p:nvSpPr>
        <p:spPr>
          <a:xfrm>
            <a:off x="1691268" y="1443841"/>
            <a:ext cx="88094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Mimo, iż osoby z Zespołem Downa łączy charakterystyczny wygląd zewnętrzny to każda z nich jest odrębną jednostką. Każda z nich odziedziczyła inną pulę genów, czyli cechy  swoich bliskich. </a:t>
            </a:r>
          </a:p>
          <a:p>
            <a:pPr algn="ctr"/>
            <a:endParaRPr lang="pl-PL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Osoby te mają inny temperament, potrzeby, zainteresowania, sukcesy i porażki jak każdy z nas. Jednak do osiągnięcia swoich celów potrzebują więcej czasu, pracy, cierpliwości i pomocy rodziny i terapeutów. </a:t>
            </a:r>
          </a:p>
        </p:txBody>
      </p:sp>
    </p:spTree>
    <p:extLst>
      <p:ext uri="{BB962C8B-B14F-4D97-AF65-F5344CB8AC3E}">
        <p14:creationId xmlns:p14="http://schemas.microsoft.com/office/powerpoint/2010/main" val="965382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-9457" y="278855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9BDB6A1-E0B7-4242-8B73-33819278184A}"/>
              </a:ext>
            </a:extLst>
          </p:cNvPr>
          <p:cNvSpPr txBox="1"/>
          <p:nvPr/>
        </p:nvSpPr>
        <p:spPr>
          <a:xfrm>
            <a:off x="2430346" y="336432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>
                <a:latin typeface="Franklin Gothic Heavy" panose="020B0903020102020204" pitchFamily="34" charset="0"/>
              </a:rPr>
              <a:t>Obalamy stereotypy!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0FB1E85-D375-4EC1-90FB-3952CA9BB382}"/>
              </a:ext>
            </a:extLst>
          </p:cNvPr>
          <p:cNvSpPr txBox="1"/>
          <p:nvPr/>
        </p:nvSpPr>
        <p:spPr>
          <a:xfrm rot="331016">
            <a:off x="567101" y="1151871"/>
            <a:ext cx="640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Osoby z Zespołem Downa mogą zawierać związki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CB96DC7-755D-4428-B77E-212F72F6EDC2}"/>
              </a:ext>
            </a:extLst>
          </p:cNvPr>
          <p:cNvSpPr txBox="1"/>
          <p:nvPr/>
        </p:nvSpPr>
        <p:spPr>
          <a:xfrm rot="21304229">
            <a:off x="674331" y="2241806"/>
            <a:ext cx="593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Osoby z Zespołem Downa potrafią się uczyć – potrzebują jedynie trochę pomocy i zachęty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C405A5-1B23-4232-B839-C4EDF29E54B2}"/>
              </a:ext>
            </a:extLst>
          </p:cNvPr>
          <p:cNvSpPr txBox="1"/>
          <p:nvPr/>
        </p:nvSpPr>
        <p:spPr>
          <a:xfrm rot="21125898">
            <a:off x="1725395" y="3246428"/>
            <a:ext cx="5240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Osoby z Zespołem Downa mogą wyuczyć się zawodu i pracować zarobkowo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A5C8C39-3C0E-4915-90FB-40AE40C04F0A}"/>
              </a:ext>
            </a:extLst>
          </p:cNvPr>
          <p:cNvSpPr txBox="1"/>
          <p:nvPr/>
        </p:nvSpPr>
        <p:spPr>
          <a:xfrm rot="21383922">
            <a:off x="1142048" y="4813762"/>
            <a:ext cx="410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Dorośli z Zespołem Downa nie zachowują się jak dzieci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EBEC9E3-2E5F-482F-A222-DF5C152D09B2}"/>
              </a:ext>
            </a:extLst>
          </p:cNvPr>
          <p:cNvSpPr txBox="1"/>
          <p:nvPr/>
        </p:nvSpPr>
        <p:spPr>
          <a:xfrm>
            <a:off x="3318890" y="5987299"/>
            <a:ext cx="586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/>
              <a:t>ZESPÓŁ DOWNA TO NIE CHOROBA!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8960A53-48D4-4DD0-AE05-D3140C31EA49}"/>
              </a:ext>
            </a:extLst>
          </p:cNvPr>
          <p:cNvSpPr txBox="1"/>
          <p:nvPr/>
        </p:nvSpPr>
        <p:spPr>
          <a:xfrm rot="20979270">
            <a:off x="7826300" y="1328221"/>
            <a:ext cx="3691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Ludzie z Zespołem Downa mogą żyć niezależnie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BC6C736-E28D-45D8-83A0-4975974B1399}"/>
              </a:ext>
            </a:extLst>
          </p:cNvPr>
          <p:cNvSpPr txBox="1"/>
          <p:nvPr/>
        </p:nvSpPr>
        <p:spPr>
          <a:xfrm rot="20978996">
            <a:off x="7353121" y="2897087"/>
            <a:ext cx="399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Prowadzą życie towarzyskie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D571A6-1632-4C1C-8D24-909D6B2A66CC}"/>
              </a:ext>
            </a:extLst>
          </p:cNvPr>
          <p:cNvSpPr txBox="1"/>
          <p:nvPr/>
        </p:nvSpPr>
        <p:spPr>
          <a:xfrm rot="264110">
            <a:off x="7270271" y="4771208"/>
            <a:ext cx="3599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Kobiety z Zespołem Downa mogą urodzić zdrowe dzieci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46D5F1D-9B3B-495E-9014-F4C9963AB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587">
            <a:off x="7598651" y="1746259"/>
            <a:ext cx="328783" cy="8548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3CB2A9D-1E94-4239-937D-CEA3FDE99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587">
            <a:off x="7179768" y="3106870"/>
            <a:ext cx="328783" cy="85483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FFEC931-E616-4E73-BA9A-0D816AE78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821">
            <a:off x="6833667" y="4537211"/>
            <a:ext cx="328783" cy="85483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9DE2660-2E6B-4030-9618-34D121F3C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018">
            <a:off x="356554" y="664350"/>
            <a:ext cx="328783" cy="85483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D12E0CF-220C-4EA1-92DB-4C72F052A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819">
            <a:off x="315103" y="2518227"/>
            <a:ext cx="328783" cy="85483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069C747-336D-49B6-BFAF-EDC365E71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587">
            <a:off x="1461423" y="3657612"/>
            <a:ext cx="328783" cy="854837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F149B2AA-AF78-4A20-9DBA-0F70F9795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3" y="4917882"/>
            <a:ext cx="328783" cy="8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32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75032" y="751432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F4E5230-A76E-4E16-A901-B7D3A91C4585}"/>
              </a:ext>
            </a:extLst>
          </p:cNvPr>
          <p:cNvSpPr txBox="1"/>
          <p:nvPr/>
        </p:nvSpPr>
        <p:spPr>
          <a:xfrm>
            <a:off x="758284" y="858644"/>
            <a:ext cx="1066056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800" b="1"/>
          </a:p>
          <a:p>
            <a:pPr algn="ctr"/>
            <a:r>
              <a:rPr lang="pl-PL" sz="2800" b="1"/>
              <a:t>Wiadomo, że rozwój społeczny i sprawność intelektualna wielu osób (w tym z trisomią 21 chromosomu) w dużym stopniu mogą być warunkowane przez niekorzystny </a:t>
            </a:r>
            <a:r>
              <a:rPr lang="pl-PL" sz="3600" b="1">
                <a:solidFill>
                  <a:srgbClr val="FF0000"/>
                </a:solidFill>
              </a:rPr>
              <a:t>wpływ środowiska</a:t>
            </a:r>
            <a:r>
              <a:rPr lang="pl-PL" sz="2800" b="1"/>
              <a:t>. </a:t>
            </a:r>
          </a:p>
          <a:p>
            <a:pPr algn="ctr"/>
            <a:endParaRPr lang="pl-PL" sz="2800" b="1"/>
          </a:p>
          <a:p>
            <a:pPr algn="ctr"/>
            <a:r>
              <a:rPr lang="pl-PL" sz="2800" b="1"/>
              <a:t>Wczesna interwencja terapeutyczna, specjalne wsparcie pedagogiczne w sposobie wychowywania i wspomagania rozwoju dzieci, zauważanie ich rzeczywistych potrzeb i wskazywanie różnych umiejętności możliwych do zdobycia</a:t>
            </a:r>
          </a:p>
          <a:p>
            <a:pPr algn="ctr"/>
            <a:r>
              <a:rPr lang="pl-PL" sz="2800" b="1"/>
              <a:t>w znaczący sposób poprawiają funkcjonowanie </a:t>
            </a:r>
          </a:p>
          <a:p>
            <a:pPr algn="ctr"/>
            <a:r>
              <a:rPr lang="pl-PL" sz="2800" b="1"/>
              <a:t>osób z Zespołem Downa. </a:t>
            </a:r>
          </a:p>
        </p:txBody>
      </p:sp>
    </p:spTree>
    <p:extLst>
      <p:ext uri="{BB962C8B-B14F-4D97-AF65-F5344CB8AC3E}">
        <p14:creationId xmlns:p14="http://schemas.microsoft.com/office/powerpoint/2010/main" val="3385398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469673" y="326355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182D610-D05A-4260-9DA1-E421BF6960AB}"/>
              </a:ext>
            </a:extLst>
          </p:cNvPr>
          <p:cNvSpPr txBox="1"/>
          <p:nvPr/>
        </p:nvSpPr>
        <p:spPr>
          <a:xfrm>
            <a:off x="640868" y="426720"/>
            <a:ext cx="10464012" cy="2375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„Nieprawidłowe kształtowanie się więzi psychicznych pomiędzy dzieckiem a jego najbliższym otoczeniem może prowadzić do nieodwracalnych zmian wtórnych w zakresie rozwoju umysłowego, traktowanych często mylnie jako wynik działania odmiennego wyposażenia genetycznego.”</a:t>
            </a:r>
            <a:endParaRPr lang="pl-PL" sz="28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FDB9960-AE15-4677-845A-D5D2244854BA}"/>
              </a:ext>
            </a:extLst>
          </p:cNvPr>
          <p:cNvSpPr txBox="1"/>
          <p:nvPr/>
        </p:nvSpPr>
        <p:spPr>
          <a:xfrm>
            <a:off x="8046720" y="273866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www.bardziejkochani.pl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143DEF0-25C7-45C2-A50B-E61E8ECD5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13" y="3046444"/>
            <a:ext cx="4690921" cy="341928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624213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97335" y="569363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4CDFF55-853F-4387-AAF4-5E8812210270}"/>
              </a:ext>
            </a:extLst>
          </p:cNvPr>
          <p:cNvSpPr txBox="1"/>
          <p:nvPr/>
        </p:nvSpPr>
        <p:spPr>
          <a:xfrm>
            <a:off x="1163320" y="863600"/>
            <a:ext cx="10459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OSOBY Z ZESPOŁEM DOWNA, KTÓRE ZMIENIŁY ŚWIAT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2D7222E-F927-4B47-BBE8-2E92AEC27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622">
            <a:off x="6610006" y="2034232"/>
            <a:ext cx="5085114" cy="39759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7CAED8E-9823-4BD1-ABD3-7408C183B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488">
            <a:off x="910250" y="2215084"/>
            <a:ext cx="4764113" cy="3757932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048558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429054" y="326356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B9EB67D-C7AE-4FF5-B851-7B42B661799D}"/>
              </a:ext>
            </a:extLst>
          </p:cNvPr>
          <p:cNvSpPr txBox="1"/>
          <p:nvPr/>
        </p:nvSpPr>
        <p:spPr>
          <a:xfrm>
            <a:off x="258337" y="4748626"/>
            <a:ext cx="114969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Wanessa Bąkowska, malarka</a:t>
            </a:r>
          </a:p>
          <a:p>
            <a:pPr algn="l"/>
            <a:endParaRPr lang="pl-PL" sz="1400" b="0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Ma 12 lat, mały bonusik – Zespół Downa i ogromny talent artystyczny! Wanessa Bąkowska przepięknie maluje. Ostatnio wysłała jedną ze swoich prac królowej Elżbiecie II. Ku zaskoczeniu – królowa odpisała małej artystce </a:t>
            </a:r>
            <a:br>
              <a:rPr lang="pl-PL" b="0" i="0">
                <a:effectLst/>
                <a:latin typeface="Georgia" panose="02040502050405020303" pitchFamily="18" charset="0"/>
              </a:rPr>
            </a:br>
            <a:r>
              <a:rPr lang="pl-PL" b="0" i="0">
                <a:effectLst/>
                <a:latin typeface="Georgia" panose="02040502050405020303" pitchFamily="18" charset="0"/>
              </a:rPr>
              <a:t>z Polski!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FE9305C-DEEC-4631-96B2-0AFFEA63DB70}"/>
              </a:ext>
            </a:extLst>
          </p:cNvPr>
          <p:cNvSpPr txBox="1"/>
          <p:nvPr/>
        </p:nvSpPr>
        <p:spPr>
          <a:xfrm>
            <a:off x="10127165" y="6163832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opoka.news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DDEB74-B60A-41F3-8AFF-339F17DE5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18" y="234175"/>
            <a:ext cx="4384142" cy="4422684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308809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306390" y="569361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7994F33-6990-481A-B0B6-A28BA72F6960}"/>
              </a:ext>
            </a:extLst>
          </p:cNvPr>
          <p:cNvSpPr txBox="1"/>
          <p:nvPr/>
        </p:nvSpPr>
        <p:spPr>
          <a:xfrm>
            <a:off x="567519" y="5043242"/>
            <a:ext cx="1128622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Jamie Brewer, aktorka i modelka</a:t>
            </a:r>
          </a:p>
          <a:p>
            <a:pPr algn="l"/>
            <a:endParaRPr lang="pl-PL" sz="1400" b="1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W lutym 2015 r. jako pierwsza kobieta z zespołem Downa wzięła udział w nowojorskim tygodniu mody. Aktywnie walczy w stanie Teksas o zakaz używania słowa „opóźniony” w stosunku do chorych ludzi.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06BCAB9-5935-49B1-9366-99C7378D5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66" y="209137"/>
            <a:ext cx="6166624" cy="462496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BE19DEA-E63E-4A88-A6FD-C2CEB06087F1}"/>
              </a:ext>
            </a:extLst>
          </p:cNvPr>
          <p:cNvSpPr txBox="1"/>
          <p:nvPr/>
        </p:nvSpPr>
        <p:spPr>
          <a:xfrm>
            <a:off x="10148871" y="6335904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pl.aleteia.org</a:t>
            </a:r>
          </a:p>
        </p:txBody>
      </p:sp>
    </p:spTree>
    <p:extLst>
      <p:ext uri="{BB962C8B-B14F-4D97-AF65-F5344CB8AC3E}">
        <p14:creationId xmlns:p14="http://schemas.microsoft.com/office/powerpoint/2010/main" val="281446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774166">
            <a:off x="6504391" y="1050477"/>
            <a:ext cx="6043159" cy="3480214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877CEB8-09E2-4F63-8075-29045DEC7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1" y="1000813"/>
            <a:ext cx="7284561" cy="4856374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677082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429054" y="326356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B9EB67D-C7AE-4FF5-B851-7B42B661799D}"/>
              </a:ext>
            </a:extLst>
          </p:cNvPr>
          <p:cNvSpPr txBox="1"/>
          <p:nvPr/>
        </p:nvSpPr>
        <p:spPr>
          <a:xfrm>
            <a:off x="225181" y="4820380"/>
            <a:ext cx="114969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Piotr Swend, aktor</a:t>
            </a:r>
          </a:p>
          <a:p>
            <a:pPr algn="l"/>
            <a:endParaRPr lang="pl-PL" sz="1400" b="0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>
                <a:latin typeface="Georgia" panose="02040502050405020303" pitchFamily="18" charset="0"/>
              </a:rPr>
              <a:t>P</a:t>
            </a:r>
            <a:r>
              <a:rPr lang="pl-PL" b="0" i="0">
                <a:effectLst/>
                <a:latin typeface="Georgia" panose="02040502050405020303" pitchFamily="18" charset="0"/>
              </a:rPr>
              <a:t>olski aktor niezawodowy z zespołem Downa. Występuje w roli Macieja Kowalika-Lubicza w serialu Klan.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FE9305C-DEEC-4631-96B2-0AFFEA63DB70}"/>
              </a:ext>
            </a:extLst>
          </p:cNvPr>
          <p:cNvSpPr txBox="1"/>
          <p:nvPr/>
        </p:nvSpPr>
        <p:spPr>
          <a:xfrm>
            <a:off x="10262838" y="5945366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Wikipedia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F0E971A-9C81-43FA-85AD-037D7ED9A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13" y="802907"/>
            <a:ext cx="5999224" cy="361381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284773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429054" y="326356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B9EB67D-C7AE-4FF5-B851-7B42B661799D}"/>
              </a:ext>
            </a:extLst>
          </p:cNvPr>
          <p:cNvSpPr txBox="1"/>
          <p:nvPr/>
        </p:nvSpPr>
        <p:spPr>
          <a:xfrm>
            <a:off x="258337" y="4748626"/>
            <a:ext cx="114969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Isabelle Springmühl, gwatemalska designerka</a:t>
            </a:r>
          </a:p>
          <a:p>
            <a:pPr algn="l"/>
            <a:endParaRPr lang="pl-PL" sz="1400" b="0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W 2016 roku ogłoszona przez telewizję BBC jedną ze 100 najbardziej wpływowych kobiet. Ubrania, które projektuje, bardzo często nawiązują do gwatemalskiej sztuki folkowej. W 2016 roku jej kolekcja wzięła udział </a:t>
            </a:r>
            <a:br>
              <a:rPr lang="pl-PL" b="0" i="0">
                <a:effectLst/>
                <a:latin typeface="Georgia" panose="02040502050405020303" pitchFamily="18" charset="0"/>
              </a:rPr>
            </a:br>
            <a:r>
              <a:rPr lang="pl-PL" b="0" i="0">
                <a:effectLst/>
                <a:latin typeface="Georgia" panose="02040502050405020303" pitchFamily="18" charset="0"/>
              </a:rPr>
              <a:t>w londyńskim Tygodniu mody.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C2E1C97-C1EF-49F5-B52C-3138E9DED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29" y="141691"/>
            <a:ext cx="5865541" cy="43991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FE9305C-DEEC-4631-96B2-0AFFEA63DB70}"/>
              </a:ext>
            </a:extLst>
          </p:cNvPr>
          <p:cNvSpPr txBox="1"/>
          <p:nvPr/>
        </p:nvSpPr>
        <p:spPr>
          <a:xfrm>
            <a:off x="10127165" y="6347011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pl.aleteia.org</a:t>
            </a:r>
          </a:p>
        </p:txBody>
      </p:sp>
    </p:spTree>
    <p:extLst>
      <p:ext uri="{BB962C8B-B14F-4D97-AF65-F5344CB8AC3E}">
        <p14:creationId xmlns:p14="http://schemas.microsoft.com/office/powerpoint/2010/main" val="702125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429054" y="326356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B9EB67D-C7AE-4FF5-B851-7B42B661799D}"/>
              </a:ext>
            </a:extLst>
          </p:cNvPr>
          <p:cNvSpPr txBox="1"/>
          <p:nvPr/>
        </p:nvSpPr>
        <p:spPr>
          <a:xfrm>
            <a:off x="347546" y="5054349"/>
            <a:ext cx="1149690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Zosia Dzięcioł, lekkoatletka</a:t>
            </a:r>
          </a:p>
          <a:p>
            <a:pPr algn="l"/>
            <a:endParaRPr lang="pl-PL" sz="1400" b="0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W wieku 15 lat wywalczyła złoto na Mistrzostwach Europy osób z zespołem Downa w fińskim </a:t>
            </a:r>
            <a:r>
              <a:rPr lang="pl-PL" b="0" i="0" err="1">
                <a:effectLst/>
                <a:latin typeface="Georgia" panose="02040502050405020303" pitchFamily="18" charset="0"/>
              </a:rPr>
              <a:t>Tampere</a:t>
            </a:r>
            <a:r>
              <a:rPr lang="pl-PL" b="0" i="0">
                <a:effectLst/>
                <a:latin typeface="Georgia" panose="02040502050405020303" pitchFamily="18" charset="0"/>
              </a:rPr>
              <a:t>. Dziewczynka startowała w biegu na 800 m. Podczas zawodów pobiła również rekord Europy.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FE9305C-DEEC-4631-96B2-0AFFEA63DB70}"/>
              </a:ext>
            </a:extLst>
          </p:cNvPr>
          <p:cNvSpPr txBox="1"/>
          <p:nvPr/>
        </p:nvSpPr>
        <p:spPr>
          <a:xfrm>
            <a:off x="9746166" y="6347011"/>
            <a:ext cx="2187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https://dziendobry.tvn.pl/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EDD013-9979-4600-9164-4269F1C11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88" y="372928"/>
            <a:ext cx="4681421" cy="46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33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306390" y="405743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0FD6DC6-3984-45CA-B333-CF0FAE911C2F}"/>
              </a:ext>
            </a:extLst>
          </p:cNvPr>
          <p:cNvSpPr txBox="1"/>
          <p:nvPr/>
        </p:nvSpPr>
        <p:spPr>
          <a:xfrm>
            <a:off x="287143" y="4522699"/>
            <a:ext cx="1154430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Chris </a:t>
            </a:r>
            <a:r>
              <a:rPr lang="pl-PL" sz="2800" b="1" i="0" err="1">
                <a:effectLst/>
                <a:latin typeface="Georgia" panose="02040502050405020303" pitchFamily="18" charset="0"/>
              </a:rPr>
              <a:t>Burke</a:t>
            </a:r>
            <a:r>
              <a:rPr lang="pl-PL" sz="2800" b="1" i="0">
                <a:effectLst/>
                <a:latin typeface="Georgia" panose="02040502050405020303" pitchFamily="18" charset="0"/>
              </a:rPr>
              <a:t>, amerykański aktor i piosenkarz</a:t>
            </a:r>
          </a:p>
          <a:p>
            <a:pPr algn="just"/>
            <a:endParaRPr lang="pl-PL" sz="1400" b="0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Popularność przyniosła mu rola </a:t>
            </a:r>
            <a:r>
              <a:rPr lang="pl-PL" b="0" i="0" err="1">
                <a:effectLst/>
                <a:latin typeface="Georgia" panose="02040502050405020303" pitchFamily="18" charset="0"/>
              </a:rPr>
              <a:t>Corky’ego</a:t>
            </a:r>
            <a:r>
              <a:rPr lang="pl-PL" b="0" i="0">
                <a:effectLst/>
                <a:latin typeface="Georgia" panose="02040502050405020303" pitchFamily="18" charset="0"/>
              </a:rPr>
              <a:t> (Charlesa </a:t>
            </a:r>
            <a:r>
              <a:rPr lang="pl-PL" b="0" i="0" err="1">
                <a:effectLst/>
                <a:latin typeface="Georgia" panose="02040502050405020303" pitchFamily="18" charset="0"/>
              </a:rPr>
              <a:t>Thatchera</a:t>
            </a:r>
            <a:r>
              <a:rPr lang="pl-PL" b="0" i="0">
                <a:effectLst/>
                <a:latin typeface="Georgia" panose="02040502050405020303" pitchFamily="18" charset="0"/>
              </a:rPr>
              <a:t>) w telewizyjnym serialu „Dzień za dniem”. </a:t>
            </a:r>
            <a:br>
              <a:rPr lang="pl-PL" b="0" i="0">
                <a:effectLst/>
                <a:latin typeface="Georgia" panose="02040502050405020303" pitchFamily="18" charset="0"/>
              </a:rPr>
            </a:br>
            <a:r>
              <a:rPr lang="pl-PL" b="0" i="0">
                <a:effectLst/>
                <a:latin typeface="Georgia" panose="02040502050405020303" pitchFamily="18" charset="0"/>
              </a:rPr>
              <a:t>Od 1994 roku jest ambasadorem Amerykańskiej Społeczności dla Ludzi z zespołem Downa. Jeździ po całym świecie i walczy o godne traktowanie osób z dodatkowym chromosomem. „Na swoim przykładzie chcę pokazać innym, że każdy z nas ma różne talenty. Trzeba je odkryć i się ich trzymać” – tłumaczy.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50FEDF9-5897-4A1B-85DF-E8EE7AEF9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39" y="182070"/>
            <a:ext cx="5687122" cy="426534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1303081-5813-45F3-A6B9-DFBEF7F47B45}"/>
              </a:ext>
            </a:extLst>
          </p:cNvPr>
          <p:cNvSpPr txBox="1"/>
          <p:nvPr/>
        </p:nvSpPr>
        <p:spPr>
          <a:xfrm>
            <a:off x="10148871" y="6335904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pl.aleteia.org</a:t>
            </a:r>
          </a:p>
        </p:txBody>
      </p:sp>
    </p:spTree>
    <p:extLst>
      <p:ext uri="{BB962C8B-B14F-4D97-AF65-F5344CB8AC3E}">
        <p14:creationId xmlns:p14="http://schemas.microsoft.com/office/powerpoint/2010/main" val="1805625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-161628" y="426717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D536D14-7DDF-4883-97A7-AE9A9C50B7A0}"/>
              </a:ext>
            </a:extLst>
          </p:cNvPr>
          <p:cNvSpPr txBox="1"/>
          <p:nvPr/>
        </p:nvSpPr>
        <p:spPr>
          <a:xfrm>
            <a:off x="370778" y="5002652"/>
            <a:ext cx="1123764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Pablo </a:t>
            </a:r>
            <a:r>
              <a:rPr lang="pl-PL" sz="2800" b="1" i="0" err="1">
                <a:effectLst/>
                <a:latin typeface="Georgia" panose="02040502050405020303" pitchFamily="18" charset="0"/>
              </a:rPr>
              <a:t>Pineda</a:t>
            </a:r>
            <a:r>
              <a:rPr lang="pl-PL" sz="2800" b="1" i="0">
                <a:effectLst/>
                <a:latin typeface="Georgia" panose="02040502050405020303" pitchFamily="18" charset="0"/>
              </a:rPr>
              <a:t>, hiszpański aktor i nauczyciel</a:t>
            </a:r>
          </a:p>
          <a:p>
            <a:pPr algn="l"/>
            <a:endParaRPr lang="pl-PL" sz="1400" b="0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Jako pierwsza osoba z zespołem Downa zdobył dyplom wyższej uczelni. Historia jego życia stała się inspiracją do nakręcenia filmu: „Ja też!”, gdzie Pablo zagrał samego siebie.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DBB4C8B-156C-46B0-94D0-CCD31D643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95" y="423746"/>
            <a:ext cx="5988205" cy="4491154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C40F90B-A411-4906-8EF3-50E312BEEC32}"/>
              </a:ext>
            </a:extLst>
          </p:cNvPr>
          <p:cNvSpPr txBox="1"/>
          <p:nvPr/>
        </p:nvSpPr>
        <p:spPr>
          <a:xfrm>
            <a:off x="10148871" y="6335904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pl.aleteia.org</a:t>
            </a:r>
          </a:p>
        </p:txBody>
      </p:sp>
    </p:spTree>
    <p:extLst>
      <p:ext uri="{BB962C8B-B14F-4D97-AF65-F5344CB8AC3E}">
        <p14:creationId xmlns:p14="http://schemas.microsoft.com/office/powerpoint/2010/main" val="254907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86184" y="326355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7F048A0-1601-4DDC-A366-2B1F45122572}"/>
              </a:ext>
            </a:extLst>
          </p:cNvPr>
          <p:cNvSpPr txBox="1"/>
          <p:nvPr/>
        </p:nvSpPr>
        <p:spPr>
          <a:xfrm>
            <a:off x="587297" y="4981020"/>
            <a:ext cx="1101740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Lauren Potter, amerykańska aktorka</a:t>
            </a:r>
          </a:p>
          <a:p>
            <a:pPr algn="l"/>
            <a:endParaRPr lang="pl-PL" sz="1400" b="0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Sławę przyniosła jej rola w serialu musicalowym pt. „Glee”. W 2011 roku prezydent Barack Obama powołał ją na doradcę do spraw osób z zespołem Downa.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351099B-E293-4605-9242-C43DD7600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10" y="308324"/>
            <a:ext cx="6025377" cy="451903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F8F3A4E-B1EF-4891-9C96-AE42ACBFAF5B}"/>
              </a:ext>
            </a:extLst>
          </p:cNvPr>
          <p:cNvSpPr txBox="1"/>
          <p:nvPr/>
        </p:nvSpPr>
        <p:spPr>
          <a:xfrm>
            <a:off x="10148871" y="6335904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pl.aleteia.org</a:t>
            </a:r>
          </a:p>
        </p:txBody>
      </p:sp>
    </p:spTree>
    <p:extLst>
      <p:ext uri="{BB962C8B-B14F-4D97-AF65-F5344CB8AC3E}">
        <p14:creationId xmlns:p14="http://schemas.microsoft.com/office/powerpoint/2010/main" val="3270711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27971" y="413244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793E032-0C33-42CB-9E53-6B7BBCBC2B3F}"/>
              </a:ext>
            </a:extLst>
          </p:cNvPr>
          <p:cNvSpPr txBox="1"/>
          <p:nvPr/>
        </p:nvSpPr>
        <p:spPr>
          <a:xfrm>
            <a:off x="256943" y="5003322"/>
            <a:ext cx="1167811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 err="1">
                <a:effectLst/>
                <a:latin typeface="Georgia" panose="02040502050405020303" pitchFamily="18" charset="0"/>
              </a:rPr>
              <a:t>Ángela</a:t>
            </a:r>
            <a:r>
              <a:rPr lang="pl-PL" sz="2800" b="1" i="0">
                <a:effectLst/>
                <a:latin typeface="Georgia" panose="02040502050405020303" pitchFamily="18" charset="0"/>
              </a:rPr>
              <a:t> </a:t>
            </a:r>
            <a:r>
              <a:rPr lang="pl-PL" sz="2800" b="1" i="0" err="1">
                <a:effectLst/>
                <a:latin typeface="Georgia" panose="02040502050405020303" pitchFamily="18" charset="0"/>
              </a:rPr>
              <a:t>Bachiller</a:t>
            </a:r>
            <a:r>
              <a:rPr lang="pl-PL" sz="2800" b="1" i="0">
                <a:effectLst/>
                <a:latin typeface="Georgia" panose="02040502050405020303" pitchFamily="18" charset="0"/>
              </a:rPr>
              <a:t>, hiszpańska polityk</a:t>
            </a:r>
          </a:p>
          <a:p>
            <a:pPr algn="l"/>
            <a:endParaRPr lang="pl-PL" sz="1400" b="0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Jako pierwsza osoba z zespołem Downa zasiadła w radzie miasta w </a:t>
            </a:r>
            <a:r>
              <a:rPr lang="pl-PL" b="0" i="0" err="1">
                <a:effectLst/>
                <a:latin typeface="Georgia" panose="02040502050405020303" pitchFamily="18" charset="0"/>
              </a:rPr>
              <a:t>Valladoid</a:t>
            </a:r>
            <a:r>
              <a:rPr lang="pl-PL" b="0" i="0">
                <a:effectLst/>
                <a:latin typeface="Georgia" panose="02040502050405020303" pitchFamily="18" charset="0"/>
              </a:rPr>
              <a:t>. W swojej pracy skupia się na walce o prawa dla osób niepełnosprawnych.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DC21CA7-3E6D-4FEC-B58F-6B376B6F7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70" y="466289"/>
            <a:ext cx="6021659" cy="4516244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070AD21-1EBA-4CA4-834E-5634B3147F40}"/>
              </a:ext>
            </a:extLst>
          </p:cNvPr>
          <p:cNvSpPr txBox="1"/>
          <p:nvPr/>
        </p:nvSpPr>
        <p:spPr>
          <a:xfrm>
            <a:off x="10148871" y="6335904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pl.aleteia.org</a:t>
            </a:r>
          </a:p>
        </p:txBody>
      </p:sp>
    </p:spTree>
    <p:extLst>
      <p:ext uri="{BB962C8B-B14F-4D97-AF65-F5344CB8AC3E}">
        <p14:creationId xmlns:p14="http://schemas.microsoft.com/office/powerpoint/2010/main" val="2521252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306390" y="461501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64AB8EB-A799-4DAB-A15C-326DAEDAB5EB}"/>
              </a:ext>
            </a:extLst>
          </p:cNvPr>
          <p:cNvSpPr txBox="1"/>
          <p:nvPr/>
        </p:nvSpPr>
        <p:spPr>
          <a:xfrm>
            <a:off x="524107" y="5043242"/>
            <a:ext cx="1147460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Madeline Stuart, australijska supermodelka</a:t>
            </a:r>
          </a:p>
          <a:p>
            <a:pPr algn="l"/>
            <a:endParaRPr lang="pl-PL" sz="1400" b="1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Regularnie bierze udział w pokazach mody na całym świecie. Angażuje się w walkę o prawa dla osób wykluczonych. Stworzyła własną kolekcję ubrań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A9A2A3F-35F8-41A6-90EB-86419FB62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17" y="241752"/>
            <a:ext cx="6266985" cy="470023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228693C-3421-4641-AC43-3BAA9BF9BFDD}"/>
              </a:ext>
            </a:extLst>
          </p:cNvPr>
          <p:cNvSpPr txBox="1"/>
          <p:nvPr/>
        </p:nvSpPr>
        <p:spPr>
          <a:xfrm>
            <a:off x="10148871" y="6335904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pl.aleteia.org</a:t>
            </a:r>
          </a:p>
        </p:txBody>
      </p:sp>
    </p:spTree>
    <p:extLst>
      <p:ext uri="{BB962C8B-B14F-4D97-AF65-F5344CB8AC3E}">
        <p14:creationId xmlns:p14="http://schemas.microsoft.com/office/powerpoint/2010/main" val="2338960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451357" y="326356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78E9BDD-26AD-4E6A-B4F4-5B84FD3D384E}"/>
              </a:ext>
            </a:extLst>
          </p:cNvPr>
          <p:cNvSpPr txBox="1"/>
          <p:nvPr/>
        </p:nvSpPr>
        <p:spPr>
          <a:xfrm>
            <a:off x="1435719" y="5364846"/>
            <a:ext cx="90575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Tim Harris</a:t>
            </a:r>
          </a:p>
          <a:p>
            <a:pPr algn="ctr"/>
            <a:endParaRPr lang="pl-PL" sz="1400" b="1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To amerykański mówca inspiracyjny oraz twórca własnej restauracji </a:t>
            </a:r>
            <a:r>
              <a:rPr lang="pl-PL" b="0" i="0" err="1">
                <a:effectLst/>
                <a:latin typeface="Georgia" panose="02040502050405020303" pitchFamily="18" charset="0"/>
              </a:rPr>
              <a:t>Tim’s</a:t>
            </a:r>
            <a:r>
              <a:rPr lang="pl-PL" b="0" i="0">
                <a:effectLst/>
                <a:latin typeface="Georgia" panose="02040502050405020303" pitchFamily="18" charset="0"/>
              </a:rPr>
              <a:t> Place.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5DE620F-88DD-49E2-BECF-1127538E6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61" y="334537"/>
            <a:ext cx="6707078" cy="503030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74C21A1-23A3-4156-BA46-AA3CABC14D99}"/>
              </a:ext>
            </a:extLst>
          </p:cNvPr>
          <p:cNvSpPr txBox="1"/>
          <p:nvPr/>
        </p:nvSpPr>
        <p:spPr>
          <a:xfrm>
            <a:off x="10148871" y="6335904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pl.aleteia.org</a:t>
            </a:r>
          </a:p>
        </p:txBody>
      </p:sp>
    </p:spTree>
    <p:extLst>
      <p:ext uri="{BB962C8B-B14F-4D97-AF65-F5344CB8AC3E}">
        <p14:creationId xmlns:p14="http://schemas.microsoft.com/office/powerpoint/2010/main" val="856841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50272" y="326356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7083986-A757-4B44-819C-8DD0D28C8C44}"/>
              </a:ext>
            </a:extLst>
          </p:cNvPr>
          <p:cNvSpPr txBox="1"/>
          <p:nvPr/>
        </p:nvSpPr>
        <p:spPr>
          <a:xfrm>
            <a:off x="552450" y="4766244"/>
            <a:ext cx="11087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i="0">
                <a:effectLst/>
                <a:latin typeface="Georgia" panose="02040502050405020303" pitchFamily="18" charset="0"/>
              </a:rPr>
              <a:t>Karen </a:t>
            </a:r>
            <a:r>
              <a:rPr lang="pl-PL" sz="2800" b="1" i="0" err="1">
                <a:effectLst/>
                <a:latin typeface="Georgia" panose="02040502050405020303" pitchFamily="18" charset="0"/>
              </a:rPr>
              <a:t>Gaffney</a:t>
            </a:r>
            <a:r>
              <a:rPr lang="pl-PL" sz="2800" b="1" i="0">
                <a:effectLst/>
                <a:latin typeface="Georgia" panose="02040502050405020303" pitchFamily="18" charset="0"/>
              </a:rPr>
              <a:t>, amerykańska sportsmenka</a:t>
            </a:r>
          </a:p>
          <a:p>
            <a:pPr algn="ctr"/>
            <a:endParaRPr lang="pl-PL" sz="1400" b="0" i="0">
              <a:effectLst/>
              <a:latin typeface="Georgia" panose="02040502050405020303" pitchFamily="18" charset="0"/>
            </a:endParaRPr>
          </a:p>
          <a:p>
            <a:pPr algn="ctr"/>
            <a:r>
              <a:rPr lang="pl-PL" b="0" i="0">
                <a:effectLst/>
                <a:latin typeface="Georgia" panose="02040502050405020303" pitchFamily="18" charset="0"/>
              </a:rPr>
              <a:t>W 2001 r. zrobiło się o niej głośno, kiedy jako pierwsza osoba z zespołem Downa przepłynęła wpław Kanał La Manche. Wielokrotnie stawała na podium pływackich konkursów, a do jej największych sukcesów należy podwójne złoto zdobyte na igrzyskach olimpijskich. Jeździ po całym świecie jako mówca motywacyjny.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E435B6D-042A-4124-87EE-1042232DB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73" y="238850"/>
            <a:ext cx="5768898" cy="4326673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3891AA0-A301-408A-B696-81282644D1A7}"/>
              </a:ext>
            </a:extLst>
          </p:cNvPr>
          <p:cNvSpPr txBox="1"/>
          <p:nvPr/>
        </p:nvSpPr>
        <p:spPr>
          <a:xfrm>
            <a:off x="10148871" y="6335904"/>
            <a:ext cx="180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pl.aleteia.org</a:t>
            </a:r>
          </a:p>
        </p:txBody>
      </p:sp>
    </p:spTree>
    <p:extLst>
      <p:ext uri="{BB962C8B-B14F-4D97-AF65-F5344CB8AC3E}">
        <p14:creationId xmlns:p14="http://schemas.microsoft.com/office/powerpoint/2010/main" val="3043611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14D25E9-912A-4841-8F5B-E9575663E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242763" y="830370"/>
            <a:ext cx="8804681" cy="5070555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22A7C91-F633-4B4F-86D8-8BE554FDB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795"/>
            <a:ext cx="10515600" cy="132556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pl-PL" sz="5400" b="1">
                <a:latin typeface="Bodoni MT Black" panose="02070A03080606020203" pitchFamily="18" charset="0"/>
              </a:rPr>
              <a:t>Zespół Downa brzmi rockowo!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FC8FCB-5032-4062-AA2E-933F2E94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4358"/>
            <a:ext cx="10770220" cy="2037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/>
              <a:t>Nazwa Zespołu Downa pochodzi od nazwiska angielskiego lekarza, który jako pierwszy opisał tę wadę w 1866 roku-  Johna Langdona Downa.</a:t>
            </a:r>
          </a:p>
          <a:p>
            <a:pPr marL="0" indent="0" algn="ctr">
              <a:buNone/>
            </a:pPr>
            <a:r>
              <a:rPr lang="pl-PL" sz="2600"/>
              <a:t>To zespół wad wrodzonych, który jest efektem dodatkowego 21 chromosomu (trisomia chromosomu 21). </a:t>
            </a:r>
          </a:p>
          <a:p>
            <a:pPr marL="0" indent="0" algn="ctr">
              <a:buNone/>
            </a:pPr>
            <a:endParaRPr lang="pl-PL" sz="2600"/>
          </a:p>
          <a:p>
            <a:pPr marL="0" indent="0" algn="ctr">
              <a:buNone/>
            </a:pPr>
            <a:endParaRPr lang="pl-PL" sz="10400"/>
          </a:p>
          <a:p>
            <a:pPr marL="0" indent="0" algn="ctr">
              <a:buNone/>
            </a:pP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7EF688-65AB-4715-B2D3-E86753C6F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75" y="3803478"/>
            <a:ext cx="4349070" cy="26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05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208488" y="569362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2D3C852-B728-4025-9734-B8E3E837070C}"/>
              </a:ext>
            </a:extLst>
          </p:cNvPr>
          <p:cNvSpPr txBox="1"/>
          <p:nvPr/>
        </p:nvSpPr>
        <p:spPr>
          <a:xfrm>
            <a:off x="1069322" y="1228397"/>
            <a:ext cx="965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4000">
                <a:effectLst/>
                <a:ea typeface="Times New Roman" panose="02020603050405020304" pitchFamily="18" charset="0"/>
              </a:rPr>
              <a:t>“Zespół Downa nie jest chorobą, lecz częścią bogatego i zróżnicowanego dziedzictwa biologicznego….Dziecko nim dotknięte nie jest upośledzone w swojej istocie, lecz tylko </a:t>
            </a:r>
          </a:p>
          <a:p>
            <a:pPr algn="ctr" fontAlgn="base"/>
            <a:r>
              <a:rPr lang="pl-PL" sz="4000">
                <a:effectLst/>
                <a:ea typeface="Times New Roman" panose="02020603050405020304" pitchFamily="18" charset="0"/>
              </a:rPr>
              <a:t>w zakresie wymagań, które stawia mu społeczeństwo, w którym żyje.” </a:t>
            </a:r>
          </a:p>
          <a:p>
            <a:pPr algn="ctr" fontAlgn="base"/>
            <a:r>
              <a:rPr lang="pl-PL" sz="3200">
                <a:effectLst/>
                <a:ea typeface="Times New Roman" panose="02020603050405020304" pitchFamily="18" charset="0"/>
              </a:rPr>
              <a:t>(Brian </a:t>
            </a:r>
            <a:r>
              <a:rPr lang="pl-PL" sz="3200" err="1">
                <a:effectLst/>
                <a:ea typeface="Times New Roman" panose="02020603050405020304" pitchFamily="18" charset="0"/>
              </a:rPr>
              <a:t>Stradford</a:t>
            </a:r>
            <a:r>
              <a:rPr lang="pl-PL" sz="3200">
                <a:effectLst/>
                <a:ea typeface="Times New Roman" panose="02020603050405020304" pitchFamily="18" charset="0"/>
              </a:rPr>
              <a:t> 1993)</a:t>
            </a:r>
          </a:p>
        </p:txBody>
      </p:sp>
    </p:spTree>
    <p:extLst>
      <p:ext uri="{BB962C8B-B14F-4D97-AF65-F5344CB8AC3E}">
        <p14:creationId xmlns:p14="http://schemas.microsoft.com/office/powerpoint/2010/main" val="3406072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208486" y="326355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51A0582-7CBD-4B06-AD35-D3F73D9E2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95" y="443174"/>
            <a:ext cx="9080809" cy="574644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C2CF267-56B7-4B9E-AAAA-E4BA3885DFEF}"/>
              </a:ext>
            </a:extLst>
          </p:cNvPr>
          <p:cNvSpPr txBox="1"/>
          <p:nvPr/>
        </p:nvSpPr>
        <p:spPr>
          <a:xfrm>
            <a:off x="7331927" y="6275982"/>
            <a:ext cx="6144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1">
                <a:solidFill>
                  <a:srgbClr val="666666"/>
                </a:solidFill>
                <a:effectLst/>
                <a:latin typeface="Libre Franklin" panose="020B0604020202020204" pitchFamily="2" charset="-18"/>
              </a:rPr>
              <a:t>www.zlobek.naszabajka.pl</a:t>
            </a: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3432274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306389" y="326355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22F9FD1-0FCF-4E75-BB42-1143575A0D9B}"/>
              </a:ext>
            </a:extLst>
          </p:cNvPr>
          <p:cNvSpPr txBox="1"/>
          <p:nvPr/>
        </p:nvSpPr>
        <p:spPr>
          <a:xfrm>
            <a:off x="1204329" y="858643"/>
            <a:ext cx="955659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i="0">
                <a:solidFill>
                  <a:srgbClr val="333333"/>
                </a:solidFill>
                <a:effectLst/>
                <a:latin typeface="Franklin Gothic Heavy" panose="020B0903020102020204" pitchFamily="34" charset="0"/>
              </a:rPr>
              <a:t>Światowy Dzień Zespołu Downa </a:t>
            </a:r>
          </a:p>
          <a:p>
            <a:pPr algn="ctr"/>
            <a:r>
              <a:rPr lang="pl-PL" i="0">
                <a:solidFill>
                  <a:srgbClr val="333333"/>
                </a:solidFill>
                <a:effectLst/>
                <a:latin typeface="Franklin Gothic Heavy" panose="020B0903020102020204" pitchFamily="34" charset="0"/>
              </a:rPr>
              <a:t>(ang. World Down Syndrome Day)</a:t>
            </a:r>
            <a:r>
              <a:rPr lang="pl-PL" sz="2800" i="0">
                <a:solidFill>
                  <a:srgbClr val="333333"/>
                </a:solidFill>
                <a:effectLst/>
                <a:latin typeface="Franklin Gothic Heavy" panose="020B0903020102020204" pitchFamily="34" charset="0"/>
              </a:rPr>
              <a:t> </a:t>
            </a:r>
          </a:p>
          <a:p>
            <a:pPr algn="ctr"/>
            <a:endParaRPr lang="pl-PL" b="1" i="0">
              <a:solidFill>
                <a:srgbClr val="333333"/>
              </a:solidFill>
              <a:effectLst/>
              <a:latin typeface="Libre Franklin" pitchFamily="2" charset="-18"/>
            </a:endParaRPr>
          </a:p>
          <a:p>
            <a:pPr algn="ctr"/>
            <a:r>
              <a:rPr lang="pl-PL" sz="2800" b="0" i="0">
                <a:solidFill>
                  <a:srgbClr val="333333"/>
                </a:solidFill>
                <a:effectLst/>
              </a:rPr>
              <a:t>Znany również pod </a:t>
            </a:r>
            <a:r>
              <a:rPr lang="pl-PL" sz="2800">
                <a:solidFill>
                  <a:srgbClr val="333333"/>
                </a:solidFill>
              </a:rPr>
              <a:t>nazwą </a:t>
            </a:r>
            <a:r>
              <a:rPr lang="pl-PL" sz="2800" b="0" i="0">
                <a:solidFill>
                  <a:srgbClr val="333333"/>
                </a:solidFill>
                <a:effectLst/>
              </a:rPr>
              <a:t>Dnia Kolorowej Skarpetki to święto ustanowione w 2005 roku z inicjatywy Europejskiego Stowarzyszenia Zespołu Downa. Od 2012 roku patronat nad obchodami sprawuje Organizacja Narodów Zjednoczonych.</a:t>
            </a:r>
          </a:p>
          <a:p>
            <a:pPr algn="ctr"/>
            <a:endParaRPr lang="pl-PL" sz="2800">
              <a:solidFill>
                <a:srgbClr val="333333"/>
              </a:solidFill>
            </a:endParaRPr>
          </a:p>
          <a:p>
            <a:pPr algn="ctr"/>
            <a:r>
              <a:rPr lang="pl-PL" sz="2800">
                <a:solidFill>
                  <a:srgbClr val="333333"/>
                </a:solidFill>
              </a:rPr>
              <a:t>Data święta nie jest przypadkowa. Pochodzi od angielskiego sposobu zapisu daty 3/21, która oznacza 3 dodatkowy chromosom w 21 parze chromosomów. </a:t>
            </a:r>
          </a:p>
          <a:p>
            <a:pPr algn="ctr"/>
            <a:r>
              <a:rPr lang="pl-PL" sz="2800">
                <a:solidFill>
                  <a:srgbClr val="33333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3618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708465" y="457849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22F9FD1-0FCF-4E75-BB42-1143575A0D9B}"/>
              </a:ext>
            </a:extLst>
          </p:cNvPr>
          <p:cNvSpPr txBox="1"/>
          <p:nvPr/>
        </p:nvSpPr>
        <p:spPr>
          <a:xfrm>
            <a:off x="1427353" y="660456"/>
            <a:ext cx="955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>
                <a:solidFill>
                  <a:srgbClr val="333333"/>
                </a:solidFill>
              </a:rPr>
              <a:t>Tego dnia prowadzone są akcje internetowe z hasztagami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61D2E1-7DFD-4CC9-93BB-4A26B2156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5" y="2340900"/>
            <a:ext cx="5067794" cy="3800845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13ECA17-40F1-483F-B005-ACD87973C151}"/>
              </a:ext>
            </a:extLst>
          </p:cNvPr>
          <p:cNvSpPr txBox="1"/>
          <p:nvPr/>
        </p:nvSpPr>
        <p:spPr>
          <a:xfrm>
            <a:off x="2235183" y="6153751"/>
            <a:ext cx="2299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/>
              <a:t>pila.naszemiasto.pl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53ACD32-E01F-460F-AC13-F186F5987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4" y="2352906"/>
            <a:ext cx="4382607" cy="380084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A4CDAA3-5814-48F1-9E5C-B8294C6790C5}"/>
              </a:ext>
            </a:extLst>
          </p:cNvPr>
          <p:cNvSpPr txBox="1"/>
          <p:nvPr/>
        </p:nvSpPr>
        <p:spPr>
          <a:xfrm>
            <a:off x="7874580" y="6188183"/>
            <a:ext cx="2886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/>
              <a:t>stronazdrowia.pl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16BBD08-AA7A-4D7C-925A-70E3B9EB3940}"/>
              </a:ext>
            </a:extLst>
          </p:cNvPr>
          <p:cNvSpPr txBox="1"/>
          <p:nvPr/>
        </p:nvSpPr>
        <p:spPr>
          <a:xfrm>
            <a:off x="1583481" y="1631483"/>
            <a:ext cx="940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>
                <a:solidFill>
                  <a:srgbClr val="333333"/>
                </a:solidFill>
              </a:rPr>
              <a:t>#koloroweskarpetki                  #liniaprosta</a:t>
            </a:r>
          </a:p>
          <a:p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1668417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EBDD15A-69EC-41C5-9244-51B1EF59D31C}"/>
              </a:ext>
            </a:extLst>
          </p:cNvPr>
          <p:cNvSpPr txBox="1"/>
          <p:nvPr/>
        </p:nvSpPr>
        <p:spPr>
          <a:xfrm>
            <a:off x="1217341" y="483055"/>
            <a:ext cx="9757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>
                <a:latin typeface="Franklin Gothic Heavy" panose="020B0903020102020204" pitchFamily="34" charset="0"/>
              </a:rPr>
              <a:t>Otwórz serce </a:t>
            </a:r>
            <a:br>
              <a:rPr lang="pl-PL" sz="7200">
                <a:latin typeface="Franklin Gothic Heavy" panose="020B0903020102020204" pitchFamily="34" charset="0"/>
              </a:rPr>
            </a:br>
            <a:r>
              <a:rPr lang="pl-PL" sz="7200">
                <a:latin typeface="Franklin Gothic Heavy" panose="020B0903020102020204" pitchFamily="34" charset="0"/>
              </a:rPr>
              <a:t>a zobaczysz lepszy świat!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8F4E2-F1D3-415C-84F6-5B2C9E3E5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>
            <a:off x="2954448" y="3429000"/>
            <a:ext cx="5765806" cy="3320489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2586160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539338" y="461501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50D0B3E-AA08-4EFA-95B1-4F66598E4298}"/>
              </a:ext>
            </a:extLst>
          </p:cNvPr>
          <p:cNvSpPr txBox="1"/>
          <p:nvPr/>
        </p:nvSpPr>
        <p:spPr>
          <a:xfrm>
            <a:off x="1271239" y="669806"/>
            <a:ext cx="93112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Zespół Downa to najbardziej rozpowszechniona i znana anomalia genetyczna.</a:t>
            </a:r>
          </a:p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5A92287-A7AE-4E37-89EF-817A8FE1293D}"/>
              </a:ext>
            </a:extLst>
          </p:cNvPr>
          <p:cNvSpPr txBox="1"/>
          <p:nvPr/>
        </p:nvSpPr>
        <p:spPr>
          <a:xfrm>
            <a:off x="1577750" y="3064263"/>
            <a:ext cx="86982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1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„Nie chodzi o celebrowanie niepełnosprawności,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1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o celebrowanie możliwości. To tylko jeden dodatkowy chromosom, z którym dzięki pomocy rodziców i terapeutów można normalnie ŻYĆ!”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</a:t>
            </a: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www.trzydwajeden.pl</a:t>
            </a:r>
          </a:p>
        </p:txBody>
      </p:sp>
    </p:spTree>
    <p:extLst>
      <p:ext uri="{BB962C8B-B14F-4D97-AF65-F5344CB8AC3E}">
        <p14:creationId xmlns:p14="http://schemas.microsoft.com/office/powerpoint/2010/main" val="145745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175032" y="751432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EF78954-6D55-4BB9-AEB0-C4520D343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14" y="265546"/>
            <a:ext cx="5466464" cy="386466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CC9AF86-4F3D-4FF0-BE6D-49C48850A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309">
            <a:off x="627113" y="1685830"/>
            <a:ext cx="3666569" cy="488875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11862-141F-432F-BC91-3E8C1C010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117">
            <a:off x="7805010" y="1618487"/>
            <a:ext cx="3693157" cy="492420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91606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598778" y="569362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641B97B-22EE-4F25-A4F9-A823A1255549}"/>
              </a:ext>
            </a:extLst>
          </p:cNvPr>
          <p:cNvSpPr txBox="1"/>
          <p:nvPr/>
        </p:nvSpPr>
        <p:spPr>
          <a:xfrm>
            <a:off x="3860800" y="751840"/>
            <a:ext cx="449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>
                <a:latin typeface="Franklin Gothic Heavy" panose="020B0903020102020204" pitchFamily="34" charset="0"/>
              </a:rPr>
              <a:t>A czy wiesz, że…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5C6735-DD8D-4CE9-AE3F-3BD498EFA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10208" y="1595875"/>
            <a:ext cx="2815638" cy="375418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E2D8B8A-8C2E-4B92-8CA5-B1BD9A73B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6154" y="1831423"/>
            <a:ext cx="7782167" cy="41485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CC42A93-376C-45DB-A506-394CAAECAE77}"/>
              </a:ext>
            </a:extLst>
          </p:cNvPr>
          <p:cNvSpPr txBox="1"/>
          <p:nvPr/>
        </p:nvSpPr>
        <p:spPr>
          <a:xfrm>
            <a:off x="1190795" y="2644170"/>
            <a:ext cx="6908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/>
              <a:t>osoby z Zespołem Downa mogą być artystami, a ich praca ma wartość materialną?</a:t>
            </a:r>
          </a:p>
        </p:txBody>
      </p:sp>
    </p:spTree>
    <p:extLst>
      <p:ext uri="{BB962C8B-B14F-4D97-AF65-F5344CB8AC3E}">
        <p14:creationId xmlns:p14="http://schemas.microsoft.com/office/powerpoint/2010/main" val="525128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370609">
            <a:off x="-4026" y="389779"/>
            <a:ext cx="10666401" cy="6142707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89E97F1-DA6C-4A23-ABD5-B1DA8BF44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77" y="563344"/>
            <a:ext cx="8417885" cy="603650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703630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A8F8C86-0EF1-4ACF-926C-3810AEC78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trans="11000" intensity="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 r="8206"/>
          <a:stretch/>
        </p:blipFill>
        <p:spPr>
          <a:xfrm rot="21224124">
            <a:off x="219637" y="569361"/>
            <a:ext cx="10775070" cy="620528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8B36DA7-FD33-4567-9BF0-B69D9CB64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16" y="562728"/>
            <a:ext cx="8547702" cy="5732543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93707517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44</Slides>
  <Notes>7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Motyw pakietu Office</vt:lpstr>
      <vt:lpstr>Październik  </vt:lpstr>
      <vt:lpstr>Prezentacja programu PowerPoint</vt:lpstr>
      <vt:lpstr>Prezentacja programu PowerPoint</vt:lpstr>
      <vt:lpstr>Zespół Downa brzmi rockowo!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Październik</dc:title>
  <dc:creator>Monika Mackiewicz</dc:creator>
  <cp:revision>3</cp:revision>
  <dcterms:created xsi:type="dcterms:W3CDTF">2021-10-03T20:58:20Z</dcterms:created>
  <dcterms:modified xsi:type="dcterms:W3CDTF">2022-10-19T07:53:30Z</dcterms:modified>
</cp:coreProperties>
</file>