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5"/>
  </p:notesMasterIdLst>
  <p:sldIdLst>
    <p:sldId id="256" r:id="rId2"/>
    <p:sldId id="261" r:id="rId3"/>
    <p:sldId id="260" r:id="rId4"/>
    <p:sldId id="259" r:id="rId5"/>
    <p:sldId id="257" r:id="rId6"/>
    <p:sldId id="258" r:id="rId7"/>
    <p:sldId id="263" r:id="rId8"/>
    <p:sldId id="270" r:id="rId9"/>
    <p:sldId id="268" r:id="rId10"/>
    <p:sldId id="271" r:id="rId11"/>
    <p:sldId id="266" r:id="rId12"/>
    <p:sldId id="262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DDA9C-380A-ABA4-5D78-6788295C677D}" v="1" dt="2021-11-11T18:44:18.990"/>
    <p1510:client id="{10E733FC-39E9-2E93-9FAD-454C07E5E892}" v="578" dt="2022-01-10T10:42:29.717"/>
    <p1510:client id="{165CDD5D-F151-7E66-2F27-8FCE8A691CF9}" v="675" dt="2020-05-09T15:10:04.324"/>
    <p1510:client id="{180BD939-7066-2401-368D-ED91BBB3D703}" v="1312" dt="2020-05-07T15:54:26.793"/>
    <p1510:client id="{1F1A82B0-D142-28F9-CF24-D947573A5C77}" v="693" dt="2020-05-06T16:59:25.465"/>
    <p1510:client id="{1FEF09EF-EE76-4A82-A2A1-BF8683924BC2}" v="149" dt="2020-11-26T16:20:16.561"/>
    <p1510:client id="{2036A1B3-52E1-0E37-1775-B5E8E7998F56}" v="133" dt="2021-11-23T07:02:12.273"/>
    <p1510:client id="{2CDFC2DE-F658-E91E-E265-DE8EACA7E649}" v="649" dt="2022-01-25T09:31:02.502"/>
    <p1510:client id="{6B80CE0B-83AA-0898-BABD-FEC6B13C3FC4}" v="433" dt="2021-12-06T09:21:18.046"/>
    <p1510:client id="{6BC01F9F-0314-2381-DA48-7FCC5CCDEF30}" v="39" dt="2020-05-03T16:50:19.568"/>
    <p1510:client id="{6DB1847B-A59F-C55B-961B-1C0C23679843}" v="142" dt="2020-05-03T16:08:36.659"/>
    <p1510:client id="{6E621EEE-888B-121F-F011-4422ABF56C15}" v="2958" dt="2020-05-04T13:00:57.600"/>
    <p1510:client id="{725152AF-29EC-1665-6045-8620745DF86C}" v="45" dt="2020-06-01T10:56:14.131"/>
    <p1510:client id="{7DE96A1E-9DB7-3C31-7F1D-DAD357E91C48}" v="29" dt="2021-10-04T06:52:05.538"/>
    <p1510:client id="{80C0CFC0-E9C4-CF1A-5234-51CD7CE96E82}" v="290" dt="2022-01-14T07:53:49.344"/>
    <p1510:client id="{81E86E29-4B3F-53EF-B55F-D230E7A9ECE1}" v="203" dt="2021-11-22T10:16:05.173"/>
    <p1510:client id="{832FAF5C-B5B1-FD03-2A5D-45D62128E7EC}" v="790" dt="2020-05-06T13:54:30.376"/>
    <p1510:client id="{95DB9E09-3BA5-525E-8F98-6CFD3D73109C}" v="10" dt="2022-01-26T10:33:17.175"/>
    <p1510:client id="{ACFB30C5-D984-D80C-A694-1ECFC3E25C2A}" v="3" dt="2020-06-01T13:46:48.555"/>
    <p1510:client id="{C78E7445-D6C4-8AD8-6548-02D0089A0ED6}" v="116" dt="2020-06-08T12:12:28.194"/>
    <p1510:client id="{D3E4A87C-B462-6282-217F-D7BAEF48BAB7}" v="256" dt="2021-11-15T09:21:48.131"/>
    <p1510:client id="{D89F8D00-9AE9-E18D-C2A1-08C1A6E5C0EA}" v="49" dt="2022-01-05T11:09:49.205"/>
    <p1510:client id="{DD0C87C3-83D4-8668-4087-9AF9BDB9AD5C}" v="630" dt="2022-01-25T10:10:03.795"/>
    <p1510:client id="{E99686BD-7F3E-CBC2-DA2C-F60CBA281E68}" v="1393" dt="2022-01-27T09:14:06.026"/>
    <p1510:client id="{ED3C5A17-A415-B561-72A7-93560F8B7334}" v="287" dt="2020-05-22T14:53:09.081"/>
    <p1510:client id="{EF17B7D5-9222-C2A1-9E67-011580EA2167}" v="660" dt="2021-11-18T10:21:27.439"/>
    <p1510:client id="{F1895032-CE14-D635-9E73-B3965898B8FA}" v="323" dt="2021-11-17T10:21:46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18" autoAdjust="0"/>
  </p:normalViewPr>
  <p:slideViewPr>
    <p:cSldViewPr snapToGrid="0">
      <p:cViewPr varScale="1">
        <p:scale>
          <a:sx n="61" d="100"/>
          <a:sy n="61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0.svg"/><Relationship Id="rId1" Type="http://schemas.openxmlformats.org/officeDocument/2006/relationships/image" Target="../media/image6.png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0.svg"/><Relationship Id="rId1" Type="http://schemas.openxmlformats.org/officeDocument/2006/relationships/image" Target="../media/image6.png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5775F-7733-4BAB-9180-9CA5AA2408B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7CB241B-297F-44B5-9D03-4E6B6768643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>
              <a:latin typeface="Times New Roman"/>
              <a:cs typeface="Times New Roman"/>
            </a:rPr>
            <a:t>Masowanie usprawnia współpracę mózgu z resztą ciała.</a:t>
          </a:r>
          <a:endParaRPr lang="en-US">
            <a:latin typeface="Times New Roman"/>
            <a:cs typeface="Times New Roman"/>
          </a:endParaRPr>
        </a:p>
      </dgm:t>
    </dgm:pt>
    <dgm:pt modelId="{CBBB7D45-DCBB-4DA8-B1D0-B4914E609930}" type="parTrans" cxnId="{DBA7C88B-364E-4F0F-90C4-A8EC4EC3D42B}">
      <dgm:prSet/>
      <dgm:spPr/>
      <dgm:t>
        <a:bodyPr/>
        <a:lstStyle/>
        <a:p>
          <a:endParaRPr lang="en-US"/>
        </a:p>
      </dgm:t>
    </dgm:pt>
    <dgm:pt modelId="{E408DC8A-F1F5-4CAF-A4EF-6E226C4FA760}" type="sibTrans" cxnId="{DBA7C88B-364E-4F0F-90C4-A8EC4EC3D42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7494E7C-C5DA-472C-B1C6-F7636FF8D62D}">
      <dgm:prSet/>
      <dgm:spPr/>
      <dgm:t>
        <a:bodyPr/>
        <a:lstStyle/>
        <a:p>
          <a:pPr>
            <a:lnSpc>
              <a:spcPct val="100000"/>
            </a:lnSpc>
          </a:pPr>
          <a:r>
            <a:rPr lang="pl-PL">
              <a:latin typeface="Times New Roman"/>
              <a:cs typeface="Times New Roman"/>
            </a:rPr>
            <a:t>Zwiększa u dzieci orientację </a:t>
          </a:r>
          <a:br>
            <a:rPr lang="pl-PL">
              <a:latin typeface="Times New Roman"/>
              <a:cs typeface="Times New Roman"/>
            </a:rPr>
          </a:br>
          <a:r>
            <a:rPr lang="pl-PL">
              <a:latin typeface="Times New Roman"/>
              <a:cs typeface="Times New Roman"/>
            </a:rPr>
            <a:t>w przestrzeni, wokół własnej osi  i skupienie uwagi .</a:t>
          </a:r>
          <a:endParaRPr lang="en-US">
            <a:latin typeface="Times New Roman"/>
            <a:cs typeface="Times New Roman"/>
          </a:endParaRPr>
        </a:p>
      </dgm:t>
    </dgm:pt>
    <dgm:pt modelId="{7EE8D7CB-A534-4444-9432-6F052B288503}" type="parTrans" cxnId="{225578BC-6C7B-4585-B829-2A8CF0314F5C}">
      <dgm:prSet/>
      <dgm:spPr/>
      <dgm:t>
        <a:bodyPr/>
        <a:lstStyle/>
        <a:p>
          <a:endParaRPr lang="en-US"/>
        </a:p>
      </dgm:t>
    </dgm:pt>
    <dgm:pt modelId="{5A2FC694-EBCC-417C-8229-DA3B83B03A6C}" type="sibTrans" cxnId="{225578BC-6C7B-4585-B829-2A8CF0314F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5F5F85-F58A-432E-B087-E0F162587C9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dirty="0">
              <a:latin typeface="Times New Roman"/>
              <a:cs typeface="Times New Roman"/>
            </a:rPr>
            <a:t>Należy </a:t>
          </a:r>
          <a:r>
            <a:rPr lang="pl-PL" b="1" dirty="0" smtClean="0">
              <a:latin typeface="Times New Roman"/>
              <a:cs typeface="Times New Roman"/>
            </a:rPr>
            <a:t>masować: </a:t>
          </a:r>
          <a:r>
            <a:rPr lang="pl-PL" b="1" dirty="0">
              <a:latin typeface="Times New Roman"/>
              <a:cs typeface="Times New Roman"/>
            </a:rPr>
            <a:t>ręce, nogi </a:t>
          </a:r>
          <a:br>
            <a:rPr lang="pl-PL" b="1" dirty="0">
              <a:latin typeface="Times New Roman"/>
              <a:cs typeface="Times New Roman"/>
            </a:rPr>
          </a:br>
          <a:r>
            <a:rPr lang="pl-PL" b="1" dirty="0">
              <a:latin typeface="Times New Roman"/>
              <a:cs typeface="Times New Roman"/>
            </a:rPr>
            <a:t>i plecy długimi, zdecydowanymi pociągnięciami </a:t>
          </a:r>
          <a:endParaRPr lang="pl-PL" b="1" dirty="0" smtClean="0">
            <a:latin typeface="Times New Roman"/>
            <a:cs typeface="Times New Roman"/>
          </a:endParaRPr>
        </a:p>
        <a:p>
          <a:pPr>
            <a:lnSpc>
              <a:spcPct val="100000"/>
            </a:lnSpc>
          </a:pPr>
          <a:r>
            <a:rPr lang="pl-PL" b="1" i="1" dirty="0" smtClean="0">
              <a:latin typeface="Times New Roman"/>
              <a:cs typeface="Times New Roman"/>
            </a:rPr>
            <a:t>- Barbara </a:t>
          </a:r>
          <a:r>
            <a:rPr lang="pl-PL" b="1" i="1" dirty="0" err="1">
              <a:latin typeface="Times New Roman"/>
              <a:cs typeface="Times New Roman"/>
            </a:rPr>
            <a:t>Sher</a:t>
          </a:r>
          <a:r>
            <a:rPr lang="pl-PL" b="1" i="1" dirty="0">
              <a:latin typeface="Times New Roman"/>
              <a:cs typeface="Times New Roman"/>
            </a:rPr>
            <a:t>.</a:t>
          </a:r>
          <a:endParaRPr lang="en-US" b="1" i="1" dirty="0">
            <a:latin typeface="Times New Roman"/>
            <a:cs typeface="Times New Roman"/>
          </a:endParaRPr>
        </a:p>
      </dgm:t>
    </dgm:pt>
    <dgm:pt modelId="{BD488909-0A03-4A79-A659-DF1AFAA3F0ED}" type="parTrans" cxnId="{16A6FFC8-19F8-4965-B6DC-6F7CF84122D4}">
      <dgm:prSet/>
      <dgm:spPr/>
      <dgm:t>
        <a:bodyPr/>
        <a:lstStyle/>
        <a:p>
          <a:endParaRPr lang="en-US"/>
        </a:p>
      </dgm:t>
    </dgm:pt>
    <dgm:pt modelId="{75141E51-5ED2-4D0A-BBBF-01138B2E4BB3}" type="sibTrans" cxnId="{16A6FFC8-19F8-4965-B6DC-6F7CF84122D4}">
      <dgm:prSet/>
      <dgm:spPr/>
      <dgm:t>
        <a:bodyPr/>
        <a:lstStyle/>
        <a:p>
          <a:endParaRPr lang="en-US"/>
        </a:p>
      </dgm:t>
    </dgm:pt>
    <dgm:pt modelId="{2193F21E-E15A-4C5B-B0D2-ED00AF2042A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pl-PL">
              <a:latin typeface="Times New Roman"/>
              <a:cs typeface="Times New Roman"/>
            </a:rPr>
            <a:t>Wycisza emocje i znosi obronność dotykową.</a:t>
          </a:r>
        </a:p>
      </dgm:t>
    </dgm:pt>
    <dgm:pt modelId="{9F0D46BE-28CE-4687-A136-95F2CB8158A9}" type="parTrans" cxnId="{C6576175-C6D8-414C-90B9-BB10B1C4BDCE}">
      <dgm:prSet/>
      <dgm:spPr/>
      <dgm:t>
        <a:bodyPr/>
        <a:lstStyle/>
        <a:p>
          <a:endParaRPr lang="pl-PL"/>
        </a:p>
      </dgm:t>
    </dgm:pt>
    <dgm:pt modelId="{F6911064-3CE8-43E3-AA60-1C4780C55AD8}" type="sibTrans" cxnId="{C6576175-C6D8-414C-90B9-BB10B1C4BDCE}">
      <dgm:prSet/>
      <dgm:spPr/>
      <dgm:t>
        <a:bodyPr/>
        <a:lstStyle/>
        <a:p>
          <a:endParaRPr lang="pl-PL"/>
        </a:p>
      </dgm:t>
    </dgm:pt>
    <dgm:pt modelId="{8E5B2DB4-EF78-4803-97CA-613064A8CC53}" type="pres">
      <dgm:prSet presAssocID="{A195775F-7733-4BAB-9180-9CA5AA2408B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A2E0508-2F8F-49B4-8153-8D7390229067}" type="pres">
      <dgm:prSet presAssocID="{A195775F-7733-4BAB-9180-9CA5AA2408B2}" presName="container" presStyleCnt="0">
        <dgm:presLayoutVars>
          <dgm:dir/>
          <dgm:resizeHandles val="exact"/>
        </dgm:presLayoutVars>
      </dgm:prSet>
      <dgm:spPr/>
    </dgm:pt>
    <dgm:pt modelId="{27387C98-B649-440B-BE74-8D31A8331B1F}" type="pres">
      <dgm:prSet presAssocID="{F7CB241B-297F-44B5-9D03-4E6B67686431}" presName="compNode" presStyleCnt="0"/>
      <dgm:spPr/>
    </dgm:pt>
    <dgm:pt modelId="{883C7B98-4B02-4549-A95A-BF09BD51AD3E}" type="pres">
      <dgm:prSet presAssocID="{F7CB241B-297F-44B5-9D03-4E6B67686431}" presName="iconBgRect" presStyleLbl="bgShp" presStyleIdx="0" presStyleCnt="4"/>
      <dgm:spPr/>
    </dgm:pt>
    <dgm:pt modelId="{57CC450C-F05A-4151-B1DC-66F9733D7CA9}" type="pres">
      <dgm:prSet presAssocID="{F7CB241B-297F-44B5-9D03-4E6B6768643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ózg"/>
        </a:ext>
      </dgm:extLst>
    </dgm:pt>
    <dgm:pt modelId="{EBD05C23-7578-4695-AF6A-1FF105923DF0}" type="pres">
      <dgm:prSet presAssocID="{F7CB241B-297F-44B5-9D03-4E6B67686431}" presName="spaceRect" presStyleCnt="0"/>
      <dgm:spPr/>
    </dgm:pt>
    <dgm:pt modelId="{7924AA32-A0E0-43AC-887B-908816D542AA}" type="pres">
      <dgm:prSet presAssocID="{F7CB241B-297F-44B5-9D03-4E6B67686431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B078D839-AFC6-494D-9359-9555FB1362A4}" type="pres">
      <dgm:prSet presAssocID="{E408DC8A-F1F5-4CAF-A4EF-6E226C4FA760}" presName="sibTrans" presStyleLbl="sibTrans2D1" presStyleIdx="0" presStyleCnt="0"/>
      <dgm:spPr/>
      <dgm:t>
        <a:bodyPr/>
        <a:lstStyle/>
        <a:p>
          <a:endParaRPr lang="pl-PL"/>
        </a:p>
      </dgm:t>
    </dgm:pt>
    <dgm:pt modelId="{B6F6D550-2990-4633-866B-3262D1BEFDAC}" type="pres">
      <dgm:prSet presAssocID="{67494E7C-C5DA-472C-B1C6-F7636FF8D62D}" presName="compNode" presStyleCnt="0"/>
      <dgm:spPr/>
    </dgm:pt>
    <dgm:pt modelId="{728EAB3F-6F0A-4769-A57D-F1079A51B324}" type="pres">
      <dgm:prSet presAssocID="{67494E7C-C5DA-472C-B1C6-F7636FF8D62D}" presName="iconBgRect" presStyleLbl="bgShp" presStyleIdx="1" presStyleCnt="4"/>
      <dgm:spPr/>
    </dgm:pt>
    <dgm:pt modelId="{C97F0D7D-3D2A-4109-B78F-19B4841B1180}" type="pres">
      <dgm:prSet presAssocID="{67494E7C-C5DA-472C-B1C6-F7636FF8D62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zechotka"/>
        </a:ext>
      </dgm:extLst>
    </dgm:pt>
    <dgm:pt modelId="{43249705-6746-4BBB-9CC8-DB12657093BC}" type="pres">
      <dgm:prSet presAssocID="{67494E7C-C5DA-472C-B1C6-F7636FF8D62D}" presName="spaceRect" presStyleCnt="0"/>
      <dgm:spPr/>
    </dgm:pt>
    <dgm:pt modelId="{0258487F-5EBF-40F6-946F-1822F2ABC407}" type="pres">
      <dgm:prSet presAssocID="{67494E7C-C5DA-472C-B1C6-F7636FF8D62D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CDA0F2E6-2275-4AD8-A1C5-071169B1E503}" type="pres">
      <dgm:prSet presAssocID="{5A2FC694-EBCC-417C-8229-DA3B83B03A6C}" presName="sibTrans" presStyleLbl="sibTrans2D1" presStyleIdx="0" presStyleCnt="0"/>
      <dgm:spPr/>
      <dgm:t>
        <a:bodyPr/>
        <a:lstStyle/>
        <a:p>
          <a:endParaRPr lang="pl-PL"/>
        </a:p>
      </dgm:t>
    </dgm:pt>
    <dgm:pt modelId="{0999B537-B51A-49E8-B176-3F30E9443ECD}" type="pres">
      <dgm:prSet presAssocID="{2193F21E-E15A-4C5B-B0D2-ED00AF2042A7}" presName="compNode" presStyleCnt="0"/>
      <dgm:spPr/>
    </dgm:pt>
    <dgm:pt modelId="{75F388F0-65FD-4126-B30D-8DD729DC9182}" type="pres">
      <dgm:prSet presAssocID="{2193F21E-E15A-4C5B-B0D2-ED00AF2042A7}" presName="iconBgRect" presStyleLbl="bgShp" presStyleIdx="2" presStyleCnt="4"/>
      <dgm:spPr/>
    </dgm:pt>
    <dgm:pt modelId="{1F1B0E7D-F671-4D23-B88C-BD6FB046D979}" type="pres">
      <dgm:prSet presAssocID="{2193F21E-E15A-4C5B-B0D2-ED00AF2042A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tor"/>
        </a:ext>
      </dgm:extLst>
    </dgm:pt>
    <dgm:pt modelId="{B46380A9-35B6-441A-8AD4-B54B90B78AAD}" type="pres">
      <dgm:prSet presAssocID="{2193F21E-E15A-4C5B-B0D2-ED00AF2042A7}" presName="spaceRect" presStyleCnt="0"/>
      <dgm:spPr/>
    </dgm:pt>
    <dgm:pt modelId="{CE1F0E69-4747-4BFB-9446-55DEF26F52B9}" type="pres">
      <dgm:prSet presAssocID="{2193F21E-E15A-4C5B-B0D2-ED00AF2042A7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E2780E83-32D6-4664-B98E-590D4094C681}" type="pres">
      <dgm:prSet presAssocID="{F6911064-3CE8-43E3-AA60-1C4780C55AD8}" presName="sibTrans" presStyleLbl="sibTrans2D1" presStyleIdx="0" presStyleCnt="0"/>
      <dgm:spPr/>
    </dgm:pt>
    <dgm:pt modelId="{12EEF457-BA7E-4DB8-828A-B1823753F3BF}" type="pres">
      <dgm:prSet presAssocID="{5D5F5F85-F58A-432E-B087-E0F162587C9A}" presName="compNode" presStyleCnt="0"/>
      <dgm:spPr/>
    </dgm:pt>
    <dgm:pt modelId="{626AA2F1-2C68-4316-9E54-3A18BC2071CB}" type="pres">
      <dgm:prSet presAssocID="{5D5F5F85-F58A-432E-B087-E0F162587C9A}" presName="iconBgRect" presStyleLbl="bgShp" presStyleIdx="3" presStyleCnt="4"/>
      <dgm:spPr/>
    </dgm:pt>
    <dgm:pt modelId="{430E63ED-5894-4377-A4DA-AECE71E50983}" type="pres">
      <dgm:prSet presAssocID="{5D5F5F85-F58A-432E-B087-E0F162587C9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utral Face with No Fill"/>
        </a:ext>
      </dgm:extLst>
    </dgm:pt>
    <dgm:pt modelId="{043F73A6-ACA3-4627-8141-31CB905AB89C}" type="pres">
      <dgm:prSet presAssocID="{5D5F5F85-F58A-432E-B087-E0F162587C9A}" presName="spaceRect" presStyleCnt="0"/>
      <dgm:spPr/>
    </dgm:pt>
    <dgm:pt modelId="{8495D1F9-FA30-47B8-9D24-B74443DE0E44}" type="pres">
      <dgm:prSet presAssocID="{5D5F5F85-F58A-432E-B087-E0F162587C9A}" presName="textRect" presStyleLbl="revTx" presStyleIdx="3" presStyleCnt="4" custScaleY="156152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6A6FFC8-19F8-4965-B6DC-6F7CF84122D4}" srcId="{A195775F-7733-4BAB-9180-9CA5AA2408B2}" destId="{5D5F5F85-F58A-432E-B087-E0F162587C9A}" srcOrd="3" destOrd="0" parTransId="{BD488909-0A03-4A79-A659-DF1AFAA3F0ED}" sibTransId="{75141E51-5ED2-4D0A-BBBF-01138B2E4BB3}"/>
    <dgm:cxn modelId="{9282125D-1349-461B-B387-2E010B786B70}" type="presOf" srcId="{5D5F5F85-F58A-432E-B087-E0F162587C9A}" destId="{8495D1F9-FA30-47B8-9D24-B74443DE0E44}" srcOrd="0" destOrd="0" presId="urn:microsoft.com/office/officeart/2018/2/layout/IconCircleList"/>
    <dgm:cxn modelId="{225578BC-6C7B-4585-B829-2A8CF0314F5C}" srcId="{A195775F-7733-4BAB-9180-9CA5AA2408B2}" destId="{67494E7C-C5DA-472C-B1C6-F7636FF8D62D}" srcOrd="1" destOrd="0" parTransId="{7EE8D7CB-A534-4444-9432-6F052B288503}" sibTransId="{5A2FC694-EBCC-417C-8229-DA3B83B03A6C}"/>
    <dgm:cxn modelId="{4E0450B6-EEF8-4A5F-A52D-44999C005496}" type="presOf" srcId="{5A2FC694-EBCC-417C-8229-DA3B83B03A6C}" destId="{CDA0F2E6-2275-4AD8-A1C5-071169B1E503}" srcOrd="0" destOrd="0" presId="urn:microsoft.com/office/officeart/2018/2/layout/IconCircleList"/>
    <dgm:cxn modelId="{A9D91242-3E39-4B30-8A6C-EF4CF4B2CC96}" type="presOf" srcId="{F7CB241B-297F-44B5-9D03-4E6B67686431}" destId="{7924AA32-A0E0-43AC-887B-908816D542AA}" srcOrd="0" destOrd="0" presId="urn:microsoft.com/office/officeart/2018/2/layout/IconCircleList"/>
    <dgm:cxn modelId="{C6576175-C6D8-414C-90B9-BB10B1C4BDCE}" srcId="{A195775F-7733-4BAB-9180-9CA5AA2408B2}" destId="{2193F21E-E15A-4C5B-B0D2-ED00AF2042A7}" srcOrd="2" destOrd="0" parTransId="{9F0D46BE-28CE-4687-A136-95F2CB8158A9}" sibTransId="{F6911064-3CE8-43E3-AA60-1C4780C55AD8}"/>
    <dgm:cxn modelId="{B599045B-D4FD-44AA-B2F5-34E748B17844}" type="presOf" srcId="{E408DC8A-F1F5-4CAF-A4EF-6E226C4FA760}" destId="{B078D839-AFC6-494D-9359-9555FB1362A4}" srcOrd="0" destOrd="0" presId="urn:microsoft.com/office/officeart/2018/2/layout/IconCircleList"/>
    <dgm:cxn modelId="{B25DD223-2F5F-459C-B891-5500B508E0A9}" type="presOf" srcId="{F6911064-3CE8-43E3-AA60-1C4780C55AD8}" destId="{E2780E83-32D6-4664-B98E-590D4094C681}" srcOrd="0" destOrd="0" presId="urn:microsoft.com/office/officeart/2018/2/layout/IconCircleList"/>
    <dgm:cxn modelId="{260F6C0F-48E9-412B-9C93-8F8755372FF2}" type="presOf" srcId="{A195775F-7733-4BAB-9180-9CA5AA2408B2}" destId="{8E5B2DB4-EF78-4803-97CA-613064A8CC53}" srcOrd="0" destOrd="0" presId="urn:microsoft.com/office/officeart/2018/2/layout/IconCircleList"/>
    <dgm:cxn modelId="{D84FC41C-B869-4022-8C60-73F8998687A5}" type="presOf" srcId="{67494E7C-C5DA-472C-B1C6-F7636FF8D62D}" destId="{0258487F-5EBF-40F6-946F-1822F2ABC407}" srcOrd="0" destOrd="0" presId="urn:microsoft.com/office/officeart/2018/2/layout/IconCircleList"/>
    <dgm:cxn modelId="{DBA7C88B-364E-4F0F-90C4-A8EC4EC3D42B}" srcId="{A195775F-7733-4BAB-9180-9CA5AA2408B2}" destId="{F7CB241B-297F-44B5-9D03-4E6B67686431}" srcOrd="0" destOrd="0" parTransId="{CBBB7D45-DCBB-4DA8-B1D0-B4914E609930}" sibTransId="{E408DC8A-F1F5-4CAF-A4EF-6E226C4FA760}"/>
    <dgm:cxn modelId="{36D49866-1D54-4058-AD04-BD3F43319A3F}" type="presOf" srcId="{2193F21E-E15A-4C5B-B0D2-ED00AF2042A7}" destId="{CE1F0E69-4747-4BFB-9446-55DEF26F52B9}" srcOrd="0" destOrd="0" presId="urn:microsoft.com/office/officeart/2018/2/layout/IconCircleList"/>
    <dgm:cxn modelId="{7EA7E8C4-96DA-465F-8378-23E92A31B044}" type="presParOf" srcId="{8E5B2DB4-EF78-4803-97CA-613064A8CC53}" destId="{AA2E0508-2F8F-49B4-8153-8D7390229067}" srcOrd="0" destOrd="0" presId="urn:microsoft.com/office/officeart/2018/2/layout/IconCircleList"/>
    <dgm:cxn modelId="{C8627090-F1A6-411C-AED9-45DACC9374B3}" type="presParOf" srcId="{AA2E0508-2F8F-49B4-8153-8D7390229067}" destId="{27387C98-B649-440B-BE74-8D31A8331B1F}" srcOrd="0" destOrd="0" presId="urn:microsoft.com/office/officeart/2018/2/layout/IconCircleList"/>
    <dgm:cxn modelId="{F995CAC1-6949-48D6-9A6D-3AA5AFAC213D}" type="presParOf" srcId="{27387C98-B649-440B-BE74-8D31A8331B1F}" destId="{883C7B98-4B02-4549-A95A-BF09BD51AD3E}" srcOrd="0" destOrd="0" presId="urn:microsoft.com/office/officeart/2018/2/layout/IconCircleList"/>
    <dgm:cxn modelId="{DE46FAE0-2166-4310-A2DC-2D58A5FC5081}" type="presParOf" srcId="{27387C98-B649-440B-BE74-8D31A8331B1F}" destId="{57CC450C-F05A-4151-B1DC-66F9733D7CA9}" srcOrd="1" destOrd="0" presId="urn:microsoft.com/office/officeart/2018/2/layout/IconCircleList"/>
    <dgm:cxn modelId="{BFC41E35-2FD5-47E8-8C13-CEC20BEAACCB}" type="presParOf" srcId="{27387C98-B649-440B-BE74-8D31A8331B1F}" destId="{EBD05C23-7578-4695-AF6A-1FF105923DF0}" srcOrd="2" destOrd="0" presId="urn:microsoft.com/office/officeart/2018/2/layout/IconCircleList"/>
    <dgm:cxn modelId="{5B5D307A-6B39-462D-BAD7-AF70BD040E12}" type="presParOf" srcId="{27387C98-B649-440B-BE74-8D31A8331B1F}" destId="{7924AA32-A0E0-43AC-887B-908816D542AA}" srcOrd="3" destOrd="0" presId="urn:microsoft.com/office/officeart/2018/2/layout/IconCircleList"/>
    <dgm:cxn modelId="{44291C99-B36B-4099-B0FB-90B00F40C1CF}" type="presParOf" srcId="{AA2E0508-2F8F-49B4-8153-8D7390229067}" destId="{B078D839-AFC6-494D-9359-9555FB1362A4}" srcOrd="1" destOrd="0" presId="urn:microsoft.com/office/officeart/2018/2/layout/IconCircleList"/>
    <dgm:cxn modelId="{EF94F383-3E42-4C16-95FA-E28BD1A5D36C}" type="presParOf" srcId="{AA2E0508-2F8F-49B4-8153-8D7390229067}" destId="{B6F6D550-2990-4633-866B-3262D1BEFDAC}" srcOrd="2" destOrd="0" presId="urn:microsoft.com/office/officeart/2018/2/layout/IconCircleList"/>
    <dgm:cxn modelId="{7DA826DA-B364-4000-88CF-F9B1B899204F}" type="presParOf" srcId="{B6F6D550-2990-4633-866B-3262D1BEFDAC}" destId="{728EAB3F-6F0A-4769-A57D-F1079A51B324}" srcOrd="0" destOrd="0" presId="urn:microsoft.com/office/officeart/2018/2/layout/IconCircleList"/>
    <dgm:cxn modelId="{07D6E01C-37F3-4E1A-BAF9-6A24C29999C1}" type="presParOf" srcId="{B6F6D550-2990-4633-866B-3262D1BEFDAC}" destId="{C97F0D7D-3D2A-4109-B78F-19B4841B1180}" srcOrd="1" destOrd="0" presId="urn:microsoft.com/office/officeart/2018/2/layout/IconCircleList"/>
    <dgm:cxn modelId="{15A074E8-FCAE-4147-8E78-8B9D9ABDF8CC}" type="presParOf" srcId="{B6F6D550-2990-4633-866B-3262D1BEFDAC}" destId="{43249705-6746-4BBB-9CC8-DB12657093BC}" srcOrd="2" destOrd="0" presId="urn:microsoft.com/office/officeart/2018/2/layout/IconCircleList"/>
    <dgm:cxn modelId="{C29003D5-B70D-4B16-93AD-E077D54CC1B0}" type="presParOf" srcId="{B6F6D550-2990-4633-866B-3262D1BEFDAC}" destId="{0258487F-5EBF-40F6-946F-1822F2ABC407}" srcOrd="3" destOrd="0" presId="urn:microsoft.com/office/officeart/2018/2/layout/IconCircleList"/>
    <dgm:cxn modelId="{C5756420-FD4A-45D0-8191-B2C4A125B5E4}" type="presParOf" srcId="{AA2E0508-2F8F-49B4-8153-8D7390229067}" destId="{CDA0F2E6-2275-4AD8-A1C5-071169B1E503}" srcOrd="3" destOrd="0" presId="urn:microsoft.com/office/officeart/2018/2/layout/IconCircleList"/>
    <dgm:cxn modelId="{3C7BDB47-E4B8-4045-9230-3352591AEF79}" type="presParOf" srcId="{AA2E0508-2F8F-49B4-8153-8D7390229067}" destId="{0999B537-B51A-49E8-B176-3F30E9443ECD}" srcOrd="4" destOrd="0" presId="urn:microsoft.com/office/officeart/2018/2/layout/IconCircleList"/>
    <dgm:cxn modelId="{231428D3-8BC9-41E8-AD0F-E5877082FEF3}" type="presParOf" srcId="{0999B537-B51A-49E8-B176-3F30E9443ECD}" destId="{75F388F0-65FD-4126-B30D-8DD729DC9182}" srcOrd="0" destOrd="0" presId="urn:microsoft.com/office/officeart/2018/2/layout/IconCircleList"/>
    <dgm:cxn modelId="{CF8F3FF7-F012-4079-812D-17374CC162A3}" type="presParOf" srcId="{0999B537-B51A-49E8-B176-3F30E9443ECD}" destId="{1F1B0E7D-F671-4D23-B88C-BD6FB046D979}" srcOrd="1" destOrd="0" presId="urn:microsoft.com/office/officeart/2018/2/layout/IconCircleList"/>
    <dgm:cxn modelId="{B8DD7045-B8D7-4530-A304-4F6F0CC89453}" type="presParOf" srcId="{0999B537-B51A-49E8-B176-3F30E9443ECD}" destId="{B46380A9-35B6-441A-8AD4-B54B90B78AAD}" srcOrd="2" destOrd="0" presId="urn:microsoft.com/office/officeart/2018/2/layout/IconCircleList"/>
    <dgm:cxn modelId="{523BF5F6-75A3-4ABD-B3D6-6F17218E9ACA}" type="presParOf" srcId="{0999B537-B51A-49E8-B176-3F30E9443ECD}" destId="{CE1F0E69-4747-4BFB-9446-55DEF26F52B9}" srcOrd="3" destOrd="0" presId="urn:microsoft.com/office/officeart/2018/2/layout/IconCircleList"/>
    <dgm:cxn modelId="{3DD2CBBE-8119-450C-89FB-3D9C2B968F2D}" type="presParOf" srcId="{AA2E0508-2F8F-49B4-8153-8D7390229067}" destId="{E2780E83-32D6-4664-B98E-590D4094C681}" srcOrd="5" destOrd="0" presId="urn:microsoft.com/office/officeart/2018/2/layout/IconCircleList"/>
    <dgm:cxn modelId="{D48558D4-3B70-4415-B40D-0E25EC37956A}" type="presParOf" srcId="{AA2E0508-2F8F-49B4-8153-8D7390229067}" destId="{12EEF457-BA7E-4DB8-828A-B1823753F3BF}" srcOrd="6" destOrd="0" presId="urn:microsoft.com/office/officeart/2018/2/layout/IconCircleList"/>
    <dgm:cxn modelId="{8A9917BA-89E4-4CDD-B7A0-C832990CB163}" type="presParOf" srcId="{12EEF457-BA7E-4DB8-828A-B1823753F3BF}" destId="{626AA2F1-2C68-4316-9E54-3A18BC2071CB}" srcOrd="0" destOrd="0" presId="urn:microsoft.com/office/officeart/2018/2/layout/IconCircleList"/>
    <dgm:cxn modelId="{242F8F06-C75A-43CC-8BD1-33CFF3AFABF7}" type="presParOf" srcId="{12EEF457-BA7E-4DB8-828A-B1823753F3BF}" destId="{430E63ED-5894-4377-A4DA-AECE71E50983}" srcOrd="1" destOrd="0" presId="urn:microsoft.com/office/officeart/2018/2/layout/IconCircleList"/>
    <dgm:cxn modelId="{F7866E4D-016E-4562-B380-6C98AD7CCE54}" type="presParOf" srcId="{12EEF457-BA7E-4DB8-828A-B1823753F3BF}" destId="{043F73A6-ACA3-4627-8141-31CB905AB89C}" srcOrd="2" destOrd="0" presId="urn:microsoft.com/office/officeart/2018/2/layout/IconCircleList"/>
    <dgm:cxn modelId="{EC7D75FB-DFD7-4B1D-BDEB-27C0858A60E7}" type="presParOf" srcId="{12EEF457-BA7E-4DB8-828A-B1823753F3BF}" destId="{8495D1F9-FA30-47B8-9D24-B74443DE0E4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C7B98-4B02-4549-A95A-BF09BD51AD3E}">
      <dsp:nvSpPr>
        <dsp:cNvPr id="0" name=""/>
        <dsp:cNvSpPr/>
      </dsp:nvSpPr>
      <dsp:spPr>
        <a:xfrm>
          <a:off x="212335" y="94818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C450C-F05A-4151-B1DC-66F9733D7CA9}">
      <dsp:nvSpPr>
        <dsp:cNvPr id="0" name=""/>
        <dsp:cNvSpPr/>
      </dsp:nvSpPr>
      <dsp:spPr>
        <a:xfrm>
          <a:off x="492877" y="375360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4AA32-A0E0-43AC-887B-908816D542AA}">
      <dsp:nvSpPr>
        <dsp:cNvPr id="0" name=""/>
        <dsp:cNvSpPr/>
      </dsp:nvSpPr>
      <dsp:spPr>
        <a:xfrm>
          <a:off x="1834517" y="9481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>
              <a:latin typeface="Times New Roman"/>
              <a:cs typeface="Times New Roman"/>
            </a:rPr>
            <a:t>Masowanie usprawnia współpracę mózgu z resztą ciała.</a:t>
          </a:r>
          <a:endParaRPr lang="en-US" sz="2000" kern="1200">
            <a:latin typeface="Times New Roman"/>
            <a:cs typeface="Times New Roman"/>
          </a:endParaRPr>
        </a:p>
      </dsp:txBody>
      <dsp:txXfrm>
        <a:off x="1834517" y="94818"/>
        <a:ext cx="3148942" cy="1335915"/>
      </dsp:txXfrm>
    </dsp:sp>
    <dsp:sp modelId="{728EAB3F-6F0A-4769-A57D-F1079A51B324}">
      <dsp:nvSpPr>
        <dsp:cNvPr id="0" name=""/>
        <dsp:cNvSpPr/>
      </dsp:nvSpPr>
      <dsp:spPr>
        <a:xfrm>
          <a:off x="5532139" y="94818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F0D7D-3D2A-4109-B78F-19B4841B1180}">
      <dsp:nvSpPr>
        <dsp:cNvPr id="0" name=""/>
        <dsp:cNvSpPr/>
      </dsp:nvSpPr>
      <dsp:spPr>
        <a:xfrm>
          <a:off x="5812681" y="375360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8487F-5EBF-40F6-946F-1822F2ABC407}">
      <dsp:nvSpPr>
        <dsp:cNvPr id="0" name=""/>
        <dsp:cNvSpPr/>
      </dsp:nvSpPr>
      <dsp:spPr>
        <a:xfrm>
          <a:off x="7154322" y="9481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>
              <a:latin typeface="Times New Roman"/>
              <a:cs typeface="Times New Roman"/>
            </a:rPr>
            <a:t>Zwiększa u dzieci orientację </a:t>
          </a:r>
          <a:br>
            <a:rPr lang="pl-PL" sz="2000" kern="1200">
              <a:latin typeface="Times New Roman"/>
              <a:cs typeface="Times New Roman"/>
            </a:rPr>
          </a:br>
          <a:r>
            <a:rPr lang="pl-PL" sz="2000" kern="1200">
              <a:latin typeface="Times New Roman"/>
              <a:cs typeface="Times New Roman"/>
            </a:rPr>
            <a:t>w przestrzeni, wokół własnej osi  i skupienie uwagi .</a:t>
          </a:r>
          <a:endParaRPr lang="en-US" sz="2000" kern="1200">
            <a:latin typeface="Times New Roman"/>
            <a:cs typeface="Times New Roman"/>
          </a:endParaRPr>
        </a:p>
      </dsp:txBody>
      <dsp:txXfrm>
        <a:off x="7154322" y="94818"/>
        <a:ext cx="3148942" cy="1335915"/>
      </dsp:txXfrm>
    </dsp:sp>
    <dsp:sp modelId="{75F388F0-65FD-4126-B30D-8DD729DC9182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B0E7D-F671-4D23-B88C-BD6FB046D979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F0E69-4747-4BFB-9446-55DEF26F52B9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>
              <a:latin typeface="Times New Roman"/>
              <a:cs typeface="Times New Roman"/>
            </a:rPr>
            <a:t>Wycisza emocje i znosi obronność dotykową.</a:t>
          </a:r>
        </a:p>
      </dsp:txBody>
      <dsp:txXfrm>
        <a:off x="1834517" y="2545532"/>
        <a:ext cx="3148942" cy="1335915"/>
      </dsp:txXfrm>
    </dsp:sp>
    <dsp:sp modelId="{626AA2F1-2C68-4316-9E54-3A18BC2071CB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E63ED-5894-4377-A4DA-AECE71E50983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5D1F9-FA30-47B8-9D24-B74443DE0E44}">
      <dsp:nvSpPr>
        <dsp:cNvPr id="0" name=""/>
        <dsp:cNvSpPr/>
      </dsp:nvSpPr>
      <dsp:spPr>
        <a:xfrm>
          <a:off x="7154322" y="2170461"/>
          <a:ext cx="3148942" cy="2086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latin typeface="Times New Roman"/>
              <a:cs typeface="Times New Roman"/>
            </a:rPr>
            <a:t>Należy </a:t>
          </a:r>
          <a:r>
            <a:rPr lang="pl-PL" sz="2000" b="1" kern="1200" dirty="0" smtClean="0">
              <a:latin typeface="Times New Roman"/>
              <a:cs typeface="Times New Roman"/>
            </a:rPr>
            <a:t>masować: </a:t>
          </a:r>
          <a:r>
            <a:rPr lang="pl-PL" sz="2000" b="1" kern="1200" dirty="0">
              <a:latin typeface="Times New Roman"/>
              <a:cs typeface="Times New Roman"/>
            </a:rPr>
            <a:t>ręce, nogi </a:t>
          </a:r>
          <a:br>
            <a:rPr lang="pl-PL" sz="2000" b="1" kern="1200" dirty="0">
              <a:latin typeface="Times New Roman"/>
              <a:cs typeface="Times New Roman"/>
            </a:rPr>
          </a:br>
          <a:r>
            <a:rPr lang="pl-PL" sz="2000" b="1" kern="1200" dirty="0">
              <a:latin typeface="Times New Roman"/>
              <a:cs typeface="Times New Roman"/>
            </a:rPr>
            <a:t>i plecy długimi, zdecydowanymi pociągnięciami </a:t>
          </a:r>
          <a:endParaRPr lang="pl-PL" sz="2000" b="1" kern="1200" dirty="0" smtClean="0">
            <a:latin typeface="Times New Roman"/>
            <a:cs typeface="Times New Roman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i="1" kern="1200" dirty="0" smtClean="0">
              <a:latin typeface="Times New Roman"/>
              <a:cs typeface="Times New Roman"/>
            </a:rPr>
            <a:t>- Barbara </a:t>
          </a:r>
          <a:r>
            <a:rPr lang="pl-PL" sz="2000" b="1" i="1" kern="1200" dirty="0" err="1">
              <a:latin typeface="Times New Roman"/>
              <a:cs typeface="Times New Roman"/>
            </a:rPr>
            <a:t>Sher</a:t>
          </a:r>
          <a:r>
            <a:rPr lang="pl-PL" sz="2000" b="1" i="1" kern="1200" dirty="0">
              <a:latin typeface="Times New Roman"/>
              <a:cs typeface="Times New Roman"/>
            </a:rPr>
            <a:t>.</a:t>
          </a:r>
          <a:endParaRPr lang="en-US" sz="2000" b="1" i="1" kern="1200" dirty="0">
            <a:latin typeface="Times New Roman"/>
            <a:cs typeface="Times New Roman"/>
          </a:endParaRPr>
        </a:p>
      </dsp:txBody>
      <dsp:txXfrm>
        <a:off x="7154322" y="2170461"/>
        <a:ext cx="3148942" cy="2086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37CAE-5530-4FD3-A739-CD114D003C73}" type="datetimeFigureOut">
              <a:t>04.02.2022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F0935-3FB1-45D4-94A2-1CB8C99258D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F0935-3FB1-45D4-94A2-1CB8C99258D2}" type="slidenum"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07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45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6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91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04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52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28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57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3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1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4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96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l.m.wikipedia.org/wiki/Dacron" TargetMode="External"/><Relationship Id="rId7" Type="http://schemas.openxmlformats.org/officeDocument/2006/relationships/image" Target="../media/image5.svg"/><Relationship Id="rId12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alleideen.com/spardose-basteln/" TargetMode="External"/><Relationship Id="rId5" Type="http://schemas.openxmlformats.org/officeDocument/2006/relationships/image" Target="../media/image3.sv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10" Type="http://schemas.openxmlformats.org/officeDocument/2006/relationships/hyperlink" Target="https://pl.wikipedia.org/wiki/Poli(tereftalan_etylenu)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whilehewasnapping.com/2013/08/sparkle-bottles.html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jesusfc.deviantart.com/art/Magic-bottle-270689376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29.jpeg"/><Relationship Id="rId5" Type="http://schemas.openxmlformats.org/officeDocument/2006/relationships/image" Target="../media/image3.png"/><Relationship Id="rId10" Type="http://schemas.openxmlformats.org/officeDocument/2006/relationships/hyperlink" Target="https://www.balloonwiki.org/pl/doku.php/altymetr/u-rurka" TargetMode="External"/><Relationship Id="rId4" Type="http://schemas.openxmlformats.org/officeDocument/2006/relationships/image" Target="../media/image31.sv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arcocardinale.blogspot.com/2015/12/reflections-about-coaching-strength-and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l.m.wikipedia.org/wiki/Dacron" TargetMode="Externa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ourfiniteworld.com/2017/03/13/raising-interest-rates-cant-end-well/comment-page-20/" TargetMode="External"/><Relationship Id="rId7" Type="http://schemas.openxmlformats.org/officeDocument/2006/relationships/hyperlink" Target="http://en.wikipedia.org/wiki/file:human_eye_-_blue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hyperlink" Target="https://www.samuelecorona.com/riequilibrio-emozionale-movimenti-oculari/" TargetMode="External"/><Relationship Id="rId10" Type="http://schemas.openxmlformats.org/officeDocument/2006/relationships/hyperlink" Target="https://pl.m.wikipedia.org/wiki/Dacron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urfiniteworld.com/2017/03/13/raising-interest-rates-cant-end-well/comment-page-20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l.m.wikipedia.org/wiki/Dacron" TargetMode="External"/><Relationship Id="rId5" Type="http://schemas.openxmlformats.org/officeDocument/2006/relationships/image" Target="../media/image1.jpeg"/><Relationship Id="rId4" Type="http://schemas.openxmlformats.org/officeDocument/2006/relationships/hyperlink" Target="https://www.samuelecorona.com/riequilibrio-emozionale-movimenti-ocular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laris.pl/zasob/104414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hyperlink" Target="https://pl.wikipedia.org/wiki/Poli(tereftalan_etylenu)" TargetMode="Externa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269" y="705080"/>
            <a:ext cx="5518324" cy="3506701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pl-PL" sz="3000" dirty="0" smtClean="0">
                <a:solidFill>
                  <a:schemeClr val="bg1"/>
                </a:solidFill>
                <a:latin typeface="Times New Roman"/>
                <a:cs typeface="Calibri Light"/>
              </a:rPr>
              <a:t/>
            </a:r>
            <a:br>
              <a:rPr lang="pl-PL" sz="3000" dirty="0" smtClean="0">
                <a:solidFill>
                  <a:schemeClr val="bg1"/>
                </a:solidFill>
                <a:latin typeface="Times New Roman"/>
                <a:cs typeface="Calibri Light"/>
              </a:rPr>
            </a:br>
            <a:r>
              <a:rPr lang="pl-PL" sz="3000" dirty="0">
                <a:solidFill>
                  <a:schemeClr val="bg1"/>
                </a:solidFill>
                <a:latin typeface="Times New Roman"/>
                <a:cs typeface="Calibri Light"/>
              </a:rPr>
              <a:t/>
            </a:r>
            <a:br>
              <a:rPr lang="pl-PL" sz="3000" dirty="0">
                <a:solidFill>
                  <a:schemeClr val="bg1"/>
                </a:solidFill>
                <a:latin typeface="Times New Roman"/>
                <a:cs typeface="Calibri Light"/>
              </a:rPr>
            </a:br>
            <a:r>
              <a:rPr lang="pl-PL" sz="3000" dirty="0" smtClean="0">
                <a:solidFill>
                  <a:schemeClr val="bg1"/>
                </a:solidFill>
                <a:latin typeface="Times New Roman"/>
                <a:cs typeface="Calibri Light"/>
              </a:rPr>
              <a:t/>
            </a:r>
            <a:br>
              <a:rPr lang="pl-PL" sz="3000" dirty="0" smtClean="0">
                <a:solidFill>
                  <a:schemeClr val="bg1"/>
                </a:solidFill>
                <a:latin typeface="Times New Roman"/>
                <a:cs typeface="Calibri Light"/>
              </a:rPr>
            </a:br>
            <a:r>
              <a:rPr lang="tr-TR" sz="3600" dirty="0" smtClean="0">
                <a:solidFill>
                  <a:schemeClr val="bg1"/>
                </a:solidFill>
                <a:latin typeface="Times New Roman"/>
                <a:cs typeface="Calibri Light"/>
              </a:rPr>
              <a:t>butelka</a:t>
            </a:r>
            <a:r>
              <a:rPr lang="tr-TR" sz="3600" dirty="0">
                <a:solidFill>
                  <a:schemeClr val="bg1"/>
                </a:solidFill>
                <a:latin typeface="Times New Roman"/>
                <a:cs typeface="Calibri Light"/>
              </a:rPr>
              <a:t>  sensoryczna</a:t>
            </a:r>
            <a:r>
              <a:rPr lang="pl-PL" sz="3600" dirty="0">
                <a:solidFill>
                  <a:schemeClr val="bg1"/>
                </a:solidFill>
                <a:latin typeface="Times New Roman"/>
                <a:cs typeface="Calibri Light"/>
              </a:rPr>
              <a:t> </a:t>
            </a:r>
            <a:r>
              <a:rPr lang="tr-TR" sz="2700" dirty="0" smtClean="0">
                <a:solidFill>
                  <a:schemeClr val="bg1"/>
                </a:solidFill>
                <a:latin typeface="Times New Roman"/>
                <a:cs typeface="Calibri Light"/>
              </a:rPr>
              <a:t>Zrób</a:t>
            </a:r>
            <a:r>
              <a:rPr lang="tr-TR" sz="2700" dirty="0">
                <a:solidFill>
                  <a:schemeClr val="bg1"/>
                </a:solidFill>
                <a:latin typeface="Times New Roman"/>
                <a:cs typeface="Calibri Light"/>
              </a:rPr>
              <a:t>  to  sam </a:t>
            </a:r>
            <a:r>
              <a:rPr lang="pl-PL" sz="3000" dirty="0" smtClean="0">
                <a:solidFill>
                  <a:schemeClr val="bg1"/>
                </a:solidFill>
                <a:latin typeface="Times New Roman"/>
                <a:cs typeface="Calibri Light"/>
              </a:rPr>
              <a:t/>
            </a:r>
            <a:br>
              <a:rPr lang="pl-PL" sz="3000" dirty="0" smtClean="0">
                <a:solidFill>
                  <a:schemeClr val="bg1"/>
                </a:solidFill>
                <a:latin typeface="Times New Roman"/>
                <a:cs typeface="Calibri Light"/>
              </a:rPr>
            </a:br>
            <a:r>
              <a:rPr lang="pl-PL" sz="2000" b="0" dirty="0" smtClean="0">
                <a:solidFill>
                  <a:schemeClr val="bg1"/>
                </a:solidFill>
                <a:latin typeface="Times New Roman"/>
                <a:cs typeface="Calibri Light"/>
              </a:rPr>
              <a:t>ćwiczenia do samodzielnego wykorzystania w domu</a:t>
            </a:r>
            <a:endParaRPr lang="tr-TR" sz="2000" b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761" y="5015345"/>
            <a:ext cx="5323085" cy="1468581"/>
          </a:xfrm>
        </p:spPr>
        <p:txBody>
          <a:bodyPr vert="horz" lIns="91440" tIns="0" rIns="91440" bIns="4572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>
                <a:solidFill>
                  <a:schemeClr val="bg1"/>
                </a:solidFill>
                <a:latin typeface="Times New Roman"/>
                <a:cs typeface="Times New Roman"/>
              </a:rPr>
              <a:t>Joanna</a:t>
            </a:r>
            <a:r>
              <a:rPr lang="tr-TR" sz="2000" dirty="0">
                <a:solidFill>
                  <a:schemeClr val="bg1"/>
                </a:solidFill>
                <a:latin typeface="Times New Roman"/>
                <a:cs typeface="Times New Roman"/>
              </a:rPr>
              <a:t> Niewiarowska terapeuta SI </a:t>
            </a:r>
            <a:br>
              <a:rPr lang="tr-TR" sz="20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tr-TR" sz="2000" dirty="0">
                <a:solidFill>
                  <a:schemeClr val="bg1"/>
                </a:solidFill>
                <a:latin typeface="Times New Roman"/>
                <a:cs typeface="Times New Roman"/>
              </a:rPr>
              <a:t>Szkoła </a:t>
            </a:r>
            <a:r>
              <a:rPr lang="tr-TR" dirty="0">
                <a:solidFill>
                  <a:schemeClr val="bg1"/>
                </a:solidFill>
                <a:latin typeface="Times New Roman"/>
                <a:cs typeface="Times New Roman"/>
              </a:rPr>
              <a:t>Podstawowa</a:t>
            </a:r>
            <a:r>
              <a:rPr lang="tr-TR" sz="2000" dirty="0">
                <a:solidFill>
                  <a:schemeClr val="bg1"/>
                </a:solidFill>
                <a:latin typeface="Times New Roman"/>
                <a:cs typeface="Times New Roman"/>
              </a:rPr>
              <a:t> nr 3 </a:t>
            </a:r>
            <a:br>
              <a:rPr lang="tr-TR" sz="20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tr-TR" sz="2000" dirty="0">
                <a:solidFill>
                  <a:schemeClr val="bg1"/>
                </a:solidFill>
                <a:latin typeface="Times New Roman"/>
                <a:cs typeface="Times New Roman"/>
              </a:rPr>
              <a:t>im. Małego Powstańca w Ząbkach </a:t>
            </a:r>
          </a:p>
        </p:txBody>
      </p:sp>
      <p:sp>
        <p:nvSpPr>
          <p:cNvPr id="6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Obraz 8" descr="Obraz zawierający wewnątrz, stół, szkło, siedzi&#10;&#10;Opis wygenerowany przy bardzo wysokim poziomie pewności">
            <a:extLst>
              <a:ext uri="{FF2B5EF4-FFF2-40B4-BE49-F238E27FC236}">
                <a16:creationId xmlns:a16="http://schemas.microsoft.com/office/drawing/2014/main" id="{02BD764B-6D3F-42F1-8E39-1476D8500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-1" b="63855"/>
          <a:stretch/>
        </p:blipFill>
        <p:spPr>
          <a:xfrm>
            <a:off x="7402277" y="341648"/>
            <a:ext cx="2926335" cy="2926335"/>
          </a:xfrm>
          <a:custGeom>
            <a:avLst/>
            <a:gdLst/>
            <a:ahLst/>
            <a:cxnLst/>
            <a:rect l="l" t="t" r="r" b="b"/>
            <a:pathLst>
              <a:path w="2537092" h="2537092">
                <a:moveTo>
                  <a:pt x="1268546" y="0"/>
                </a:moveTo>
                <a:cubicBezTo>
                  <a:pt x="1969145" y="0"/>
                  <a:pt x="2537092" y="567947"/>
                  <a:pt x="2537092" y="1268546"/>
                </a:cubicBezTo>
                <a:cubicBezTo>
                  <a:pt x="2537092" y="1969145"/>
                  <a:pt x="1969145" y="2537092"/>
                  <a:pt x="1268546" y="2537092"/>
                </a:cubicBezTo>
                <a:cubicBezTo>
                  <a:pt x="567947" y="2537092"/>
                  <a:pt x="0" y="1969145"/>
                  <a:pt x="0" y="1268546"/>
                </a:cubicBezTo>
                <a:cubicBezTo>
                  <a:pt x="0" y="567947"/>
                  <a:pt x="567947" y="0"/>
                  <a:pt x="1268546" y="0"/>
                </a:cubicBezTo>
                <a:close/>
              </a:path>
            </a:pathLst>
          </a:cu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phic 71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4" name="Obraz 4" descr="Obraz zawierający stół, siedzi, stojące, przód&#10;&#10;Opis wygenerowany przy bardzo wysokim poziomie pewności">
            <a:extLst>
              <a:ext uri="{FF2B5EF4-FFF2-40B4-BE49-F238E27FC236}">
                <a16:creationId xmlns:a16="http://schemas.microsoft.com/office/drawing/2014/main" id="{BA3132FB-5466-4207-A965-3512EBA6D6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t="13743" r="-4" b="2205"/>
          <a:stretch/>
        </p:blipFill>
        <p:spPr>
          <a:xfrm>
            <a:off x="8465226" y="3267983"/>
            <a:ext cx="3726773" cy="3590017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111633F-3D87-422A-A56C-5C0AAAA3A3EF}"/>
              </a:ext>
            </a:extLst>
          </p:cNvPr>
          <p:cNvSpPr txBox="1"/>
          <p:nvPr/>
        </p:nvSpPr>
        <p:spPr>
          <a:xfrm>
            <a:off x="5354675" y="6870700"/>
            <a:ext cx="341792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en-US" sz="700">
                <a:solidFill>
                  <a:srgbClr val="FFFFFF"/>
                </a:solidFill>
              </a:rPr>
              <a:t> wykonane przez nieznanego autora jest objęte licencją </a:t>
            </a: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C7EAE35-1FE3-4087-A0B1-5D6F8BB95BC5}"/>
              </a:ext>
            </a:extLst>
          </p:cNvPr>
          <p:cNvSpPr txBox="1"/>
          <p:nvPr/>
        </p:nvSpPr>
        <p:spPr>
          <a:xfrm>
            <a:off x="8785298" y="6870700"/>
            <a:ext cx="340670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en-US" sz="700">
                <a:solidFill>
                  <a:srgbClr val="FFFFFF"/>
                </a:solidFill>
              </a:rPr>
              <a:t> wykonane przez nieznanego autora jest objęte licencją </a:t>
            </a: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B8217F3-335B-40F0-A2F3-55C8EE0C0BD1}"/>
              </a:ext>
            </a:extLst>
          </p:cNvPr>
          <p:cNvSpPr txBox="1"/>
          <p:nvPr/>
        </p:nvSpPr>
        <p:spPr>
          <a:xfrm>
            <a:off x="6254123" y="70040"/>
            <a:ext cx="4639754" cy="12857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kern="1200" cap="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kern="1200" cap="all" dirty="0">
              <a:latin typeface="Times New Roman"/>
              <a:ea typeface="+mj-ea"/>
              <a:cs typeface="Times New Roman"/>
            </a:endParaRPr>
          </a:p>
          <a:p>
            <a:pPr algn="ctr" defTabSz="9144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l-PL" sz="9600" b="1" kern="1200" cap="all" dirty="0" smtClean="0">
              <a:latin typeface="Times New Roman"/>
              <a:ea typeface="+mj-ea"/>
              <a:cs typeface="Times New Roman"/>
            </a:endParaRPr>
          </a:p>
          <a:p>
            <a:pPr algn="ctr" defTabSz="9144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l-PL" sz="9600" b="1" cap="all" dirty="0">
              <a:latin typeface="Times New Roman"/>
              <a:ea typeface="+mj-ea"/>
              <a:cs typeface="Times New Roman"/>
            </a:endParaRPr>
          </a:p>
          <a:p>
            <a:pPr algn="ctr" defTabSz="9144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kern="1200" cap="all" dirty="0" err="1" smtClean="0">
                <a:latin typeface="Times New Roman"/>
                <a:ea typeface="+mj-ea"/>
                <a:cs typeface="Times New Roman"/>
              </a:rPr>
              <a:t>Wykorzystanie</a:t>
            </a:r>
            <a:r>
              <a:rPr lang="en-US" sz="9600" b="1" kern="1200" cap="all" dirty="0">
                <a:latin typeface="Times New Roman"/>
                <a:ea typeface="+mj-ea"/>
                <a:cs typeface="Times New Roman"/>
              </a:rPr>
              <a:t>  </a:t>
            </a:r>
            <a:r>
              <a:rPr lang="en-US" sz="9600" b="1" kern="1200" cap="all" dirty="0" err="1">
                <a:latin typeface="Times New Roman"/>
                <a:ea typeface="+mj-ea"/>
                <a:cs typeface="Times New Roman"/>
              </a:rPr>
              <a:t>butelki</a:t>
            </a:r>
            <a:r>
              <a:rPr lang="en-US" sz="9600" b="1" kern="1200" cap="all" dirty="0">
                <a:latin typeface="Times New Roman"/>
                <a:ea typeface="+mj-ea"/>
                <a:cs typeface="Times New Roman"/>
              </a:rPr>
              <a:t> do </a:t>
            </a:r>
            <a:r>
              <a:rPr lang="en-US" sz="9600" b="1" kern="1200" cap="all" dirty="0" err="1">
                <a:latin typeface="Times New Roman"/>
                <a:ea typeface="+mj-ea"/>
                <a:cs typeface="Times New Roman"/>
              </a:rPr>
              <a:t>prac</a:t>
            </a:r>
            <a:r>
              <a:rPr lang="en-US" sz="9600" b="1" kern="1200" cap="all" dirty="0">
                <a:latin typeface="Times New Roman"/>
                <a:ea typeface="+mj-ea"/>
                <a:cs typeface="Times New Roman"/>
              </a:rPr>
              <a:t> </a:t>
            </a:r>
            <a:r>
              <a:rPr lang="en-US" sz="9600" b="1" cap="all" dirty="0" err="1">
                <a:latin typeface="Times New Roman"/>
                <a:ea typeface="+mj-ea"/>
                <a:cs typeface="Times New Roman"/>
              </a:rPr>
              <a:t>manualnych</a:t>
            </a:r>
            <a:endParaRPr lang="en-US" sz="9600" b="1" kern="1200" cap="all" dirty="0">
              <a:latin typeface="Times New Roman"/>
              <a:ea typeface="+mj-ea"/>
              <a:cs typeface="Times New Roman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atin typeface="Times New Roman"/>
              <a:ea typeface="+mj-ea"/>
              <a:cs typeface="Times New Roman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ekst, różny&#10;&#10;Opis wygenerowany automatycznie">
            <a:extLst>
              <a:ext uri="{FF2B5EF4-FFF2-40B4-BE49-F238E27FC236}">
                <a16:creationId xmlns:a16="http://schemas.microsoft.com/office/drawing/2014/main" id="{49EC2742-708A-4530-8D9F-C15686A56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9" r="12983" b="2"/>
          <a:stretch/>
        </p:blipFill>
        <p:spPr>
          <a:xfrm>
            <a:off x="336653" y="818172"/>
            <a:ext cx="5221625" cy="52216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725FA08-D686-4607-95AE-7557C4E1FE7C}"/>
              </a:ext>
            </a:extLst>
          </p:cNvPr>
          <p:cNvSpPr txBox="1"/>
          <p:nvPr/>
        </p:nvSpPr>
        <p:spPr>
          <a:xfrm>
            <a:off x="5817490" y="1524489"/>
            <a:ext cx="5768672" cy="49181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/>
                <a:cs typeface="Times New Roman"/>
              </a:rPr>
              <a:t>Jak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zrobić</a:t>
            </a:r>
            <a:r>
              <a:rPr lang="en-US" sz="2400" b="1" dirty="0">
                <a:latin typeface="Times New Roman"/>
                <a:cs typeface="Times New Roman"/>
              </a:rPr>
              <a:t> </a:t>
            </a:r>
            <a:r>
              <a:rPr lang="en-US" sz="2400" b="1" dirty="0" err="1" smtClean="0">
                <a:latin typeface="Times New Roman"/>
                <a:cs typeface="Times New Roman"/>
              </a:rPr>
              <a:t>wazon</a:t>
            </a:r>
            <a:r>
              <a:rPr lang="en-US" sz="2400" b="1" dirty="0" smtClean="0">
                <a:latin typeface="Times New Roman"/>
                <a:cs typeface="Times New Roman"/>
              </a:rPr>
              <a:t>?</a:t>
            </a:r>
            <a:endParaRPr lang="pl-PL" sz="2400" b="1" dirty="0" smtClean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Wystarczy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pomalować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butelkę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lub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pokryć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pl-PL" sz="2000" dirty="0" smtClean="0">
                <a:latin typeface="Times New Roman"/>
                <a:cs typeface="Times New Roman"/>
              </a:rPr>
              <a:t>ją </a:t>
            </a:r>
            <a:r>
              <a:rPr lang="en-US" sz="2000" dirty="0" err="1" smtClean="0">
                <a:latin typeface="Times New Roman"/>
                <a:cs typeface="Times New Roman"/>
              </a:rPr>
              <a:t>równomiernie</a:t>
            </a:r>
            <a:r>
              <a:rPr lang="pl-PL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klejem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i</a:t>
            </a:r>
            <a:r>
              <a:rPr lang="en-US" sz="2000" dirty="0">
                <a:latin typeface="Times New Roman"/>
                <a:cs typeface="Times New Roman"/>
              </a:rPr>
              <a:t> </a:t>
            </a:r>
            <a:r>
              <a:rPr lang="en-US" sz="2000" dirty="0" err="1">
                <a:latin typeface="Times New Roman"/>
                <a:cs typeface="Times New Roman"/>
              </a:rPr>
              <a:t>przykleić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bibułę</a:t>
            </a:r>
            <a:r>
              <a:rPr lang="en-US" sz="2000" dirty="0">
                <a:latin typeface="Times New Roman"/>
                <a:cs typeface="Times New Roman"/>
              </a:rPr>
              <a:t> w </a:t>
            </a:r>
            <a:r>
              <a:rPr lang="en-US" sz="2000" dirty="0" err="1">
                <a:latin typeface="Times New Roman"/>
                <a:cs typeface="Times New Roman"/>
              </a:rPr>
              <a:t>dowolny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sposób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  <a:p>
            <a:pPr marL="114300" defTabSz="914400">
              <a:lnSpc>
                <a:spcPct val="150000"/>
              </a:lnSpc>
              <a:spcAft>
                <a:spcPts val="600"/>
              </a:spcAft>
            </a:pPr>
            <a:r>
              <a:rPr lang="en-US" sz="2000" dirty="0" err="1">
                <a:latin typeface="Times New Roman"/>
                <a:cs typeface="Times New Roman"/>
              </a:rPr>
              <a:t>Zadanie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to: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poprawia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koordynację</a:t>
            </a:r>
            <a:r>
              <a:rPr lang="pl-PL" sz="2000" dirty="0" smtClean="0">
                <a:latin typeface="Times New Roman"/>
                <a:cs typeface="Times New Roman"/>
              </a:rPr>
              <a:t> </a:t>
            </a:r>
            <a:r>
              <a:rPr lang="pl-PL" sz="2000" dirty="0" err="1" smtClean="0">
                <a:latin typeface="Times New Roman"/>
                <a:cs typeface="Times New Roman"/>
              </a:rPr>
              <a:t>wrokowo</a:t>
            </a:r>
            <a:r>
              <a:rPr lang="pl-PL" sz="2000" dirty="0" smtClean="0">
                <a:latin typeface="Times New Roman"/>
                <a:cs typeface="Times New Roman"/>
              </a:rPr>
              <a:t> –ruchową 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endParaRPr lang="pl-PL" sz="2000" dirty="0" smtClean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oko</a:t>
            </a:r>
            <a:r>
              <a:rPr lang="en-US" sz="2000" dirty="0" smtClean="0">
                <a:latin typeface="Times New Roman"/>
                <a:cs typeface="Times New Roman"/>
              </a:rPr>
              <a:t>-r</a:t>
            </a:r>
            <a:r>
              <a:rPr lang="pl-PL" sz="2000" dirty="0" smtClean="0">
                <a:latin typeface="Times New Roman"/>
                <a:cs typeface="Times New Roman"/>
              </a:rPr>
              <a:t>ę</a:t>
            </a:r>
            <a:r>
              <a:rPr lang="en-US" sz="2000" dirty="0" err="1" smtClean="0">
                <a:latin typeface="Times New Roman"/>
                <a:cs typeface="Times New Roman"/>
              </a:rPr>
              <a:t>ka</a:t>
            </a:r>
            <a:r>
              <a:rPr lang="pl-PL" sz="2000" dirty="0">
                <a:latin typeface="Times New Roman"/>
                <a:cs typeface="Times New Roman"/>
              </a:rPr>
              <a:t>.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endParaRPr lang="en-US" sz="2000" dirty="0">
              <a:latin typeface="Univers"/>
              <a:cs typeface="Times New Roman"/>
            </a:endParaRP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/>
                <a:cs typeface="Times New Roman"/>
              </a:rPr>
              <a:t>znosi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pl-PL" sz="2000" dirty="0" smtClean="0">
                <a:latin typeface="Times New Roman"/>
                <a:cs typeface="Times New Roman"/>
              </a:rPr>
              <a:t>nad</a:t>
            </a:r>
            <a:r>
              <a:rPr lang="en-US" sz="2000" dirty="0" err="1" smtClean="0">
                <a:latin typeface="Times New Roman"/>
                <a:cs typeface="Times New Roman"/>
              </a:rPr>
              <a:t>wrażliwość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na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zapachy</a:t>
            </a:r>
            <a:r>
              <a:rPr lang="pl-PL" sz="2000" dirty="0" smtClean="0">
                <a:latin typeface="Times New Roman"/>
                <a:cs typeface="Times New Roman"/>
              </a:rPr>
              <a:t> używanych materiałów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endParaRPr lang="en-US" sz="2000" dirty="0">
              <a:latin typeface="Univers"/>
              <a:cs typeface="Times New Roman"/>
            </a:endParaRP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Times New Roman"/>
                <a:cs typeface="Times New Roman"/>
              </a:rPr>
              <a:t>pobudza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zmysły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do </a:t>
            </a:r>
            <a:r>
              <a:rPr lang="en-US" sz="2000" dirty="0" err="1">
                <a:latin typeface="Times New Roman"/>
                <a:cs typeface="Times New Roman"/>
              </a:rPr>
              <a:t>działania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  <a:endParaRPr lang="en-US" sz="2000" dirty="0"/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81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FC157F-44BA-465B-877D-6FD907F1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153" y="446288"/>
            <a:ext cx="5782408" cy="1299161"/>
          </a:xfrm>
        </p:spPr>
        <p:txBody>
          <a:bodyPr>
            <a:norm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Times New Roman"/>
                <a:cs typeface="Times New Roman"/>
              </a:rPr>
              <a:t>Gra w </a:t>
            </a:r>
            <a:r>
              <a:rPr lang="pl-PL" sz="5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kRęgle</a:t>
            </a:r>
            <a:endParaRPr lang="pl-PL" sz="5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6BA133E-D18E-498C-9588-E3A056F71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044" y="2475186"/>
            <a:ext cx="4517954" cy="38467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</a:rPr>
              <a:t>Wykorzystanie butelek plastikowych do gier i zabaw</a:t>
            </a:r>
            <a:r>
              <a:rPr lang="pl-PL" sz="2000" dirty="0" smtClean="0">
                <a:solidFill>
                  <a:schemeClr val="bg1"/>
                </a:solidFill>
              </a:rPr>
              <a:t>.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Zwijamy chodnik w korytarzu, odstawiamy wszystkie ruchome elementy i mamy już tor.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Na jednym końcu ustawiamy puste butelki, które możemy pomalować na kolory i w zależności od tego przypisać im punktację.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Na drugim końcu stajemy my i w zależności od rodzaju użytej piłki zbijamy kręgle.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1" name="!!plus graphic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!!dot graphic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5" name="Picture 4" descr="Kulka czarna i srebrna kulka naruszająca tor">
            <a:extLst>
              <a:ext uri="{FF2B5EF4-FFF2-40B4-BE49-F238E27FC236}">
                <a16:creationId xmlns:a16="http://schemas.microsoft.com/office/drawing/2014/main" id="{3AFC7AFC-BE1D-4C9C-ADB9-C8B403C250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" b="3672"/>
          <a:stretch/>
        </p:blipFill>
        <p:spPr>
          <a:xfrm>
            <a:off x="6898509" y="1448260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  <p:pic>
        <p:nvPicPr>
          <p:cNvPr id="4" name="Obraz 12" descr="Obraz zawierający woda pitna, napoje, zastawa stołowa&#10;&#10;Opis wygenerowany automatycznie">
            <a:extLst>
              <a:ext uri="{FF2B5EF4-FFF2-40B4-BE49-F238E27FC236}">
                <a16:creationId xmlns:a16="http://schemas.microsoft.com/office/drawing/2014/main" id="{3D5E22E2-24C0-40B7-B5EE-BE7AD667A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0800000" flipV="1">
            <a:off x="9303229" y="1142891"/>
            <a:ext cx="558561" cy="2070556"/>
          </a:xfrm>
          <a:prstGeom prst="rect">
            <a:avLst/>
          </a:prstGeom>
        </p:spPr>
      </p:pic>
      <p:pic>
        <p:nvPicPr>
          <p:cNvPr id="6" name="Obraz 12" descr="Obraz zawierający woda pitna, napoje, zastawa stołowa&#10;&#10;Opis wygenerowany automatycznie">
            <a:extLst>
              <a:ext uri="{FF2B5EF4-FFF2-40B4-BE49-F238E27FC236}">
                <a16:creationId xmlns:a16="http://schemas.microsoft.com/office/drawing/2014/main" id="{20B2CE0B-0882-4902-A58B-9E5C177D9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0800000" flipV="1">
            <a:off x="10151494" y="1171645"/>
            <a:ext cx="687957" cy="1883650"/>
          </a:xfrm>
          <a:prstGeom prst="rect">
            <a:avLst/>
          </a:prstGeom>
        </p:spPr>
      </p:pic>
      <p:pic>
        <p:nvPicPr>
          <p:cNvPr id="7" name="Obraz 12" descr="Obraz zawierający woda pitna, napoje, zastawa stołowa&#10;&#10;Opis wygenerowany automatycznie">
            <a:extLst>
              <a:ext uri="{FF2B5EF4-FFF2-40B4-BE49-F238E27FC236}">
                <a16:creationId xmlns:a16="http://schemas.microsoft.com/office/drawing/2014/main" id="{5D95B931-FBA0-474B-B5F7-C7D752B4D0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0800000" flipV="1">
            <a:off x="7980512" y="955987"/>
            <a:ext cx="831730" cy="26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3C1956-EA93-46AB-9E6F-E4BEF49C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10730" y="123558"/>
            <a:ext cx="10673751" cy="1046701"/>
          </a:xfrm>
        </p:spPr>
        <p:txBody>
          <a:bodyPr>
            <a:normAutofit fontScale="90000"/>
          </a:bodyPr>
          <a:lstStyle/>
          <a:p>
            <a:r>
              <a:rPr lang="pl-PL" dirty="0"/>
              <a:t>Zaczarowana butelka- funkcje relaksacyjne</a:t>
            </a:r>
          </a:p>
        </p:txBody>
      </p:sp>
      <p:pic>
        <p:nvPicPr>
          <p:cNvPr id="22" name="Obraz 22" descr="Obraz zawierający ściana, wewnątrz, jasne, kolorowy&#10;&#10;Opis wygenerowany automatycznie">
            <a:extLst>
              <a:ext uri="{FF2B5EF4-FFF2-40B4-BE49-F238E27FC236}">
                <a16:creationId xmlns:a16="http://schemas.microsoft.com/office/drawing/2014/main" id="{1F43632B-3319-4148-8509-C7A1EFDFF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8343" y="2315018"/>
            <a:ext cx="2743199" cy="264088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278A9B4-AA50-49F5-AACB-DB8EE94C6ABF}"/>
              </a:ext>
            </a:extLst>
          </p:cNvPr>
          <p:cNvSpPr txBox="1"/>
          <p:nvPr/>
        </p:nvSpPr>
        <p:spPr>
          <a:xfrm>
            <a:off x="3351542" y="646908"/>
            <a:ext cx="6258911" cy="71096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pl-PL" sz="2400" b="1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pl-PL" sz="2400" b="1" dirty="0" smtClean="0">
                <a:latin typeface="Times New Roman"/>
                <a:cs typeface="Times New Roman"/>
              </a:rPr>
              <a:t>B</a:t>
            </a:r>
            <a:r>
              <a:rPr lang="pl-PL" sz="2400" b="1" dirty="0" smtClean="0">
                <a:latin typeface="Times New Roman"/>
                <a:cs typeface="Times New Roman"/>
              </a:rPr>
              <a:t>utelka relaksacyjna.</a:t>
            </a:r>
            <a:endParaRPr lang="pl-PL" b="1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l-PL" sz="2000" dirty="0">
                <a:latin typeface="Times New Roman"/>
                <a:cs typeface="Times New Roman"/>
              </a:rPr>
              <a:t>Butelkę plastikowa napełniamy </a:t>
            </a:r>
            <a:r>
              <a:rPr lang="pl-PL" sz="2000" dirty="0" smtClean="0">
                <a:latin typeface="Times New Roman"/>
                <a:cs typeface="Times New Roman"/>
              </a:rPr>
              <a:t>wodą.</a:t>
            </a:r>
            <a:r>
              <a:rPr lang="pl-PL" sz="2000" dirty="0">
                <a:latin typeface="Times New Roman"/>
                <a:cs typeface="Times New Roman"/>
              </a:rPr>
              <a:t> 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l-PL" sz="2000" dirty="0">
                <a:latin typeface="Times New Roman"/>
                <a:cs typeface="Times New Roman"/>
              </a:rPr>
              <a:t>Dodajemy odpowiednie  elementy  jak </a:t>
            </a:r>
            <a:r>
              <a:rPr lang="pl-PL" sz="2000" dirty="0" smtClean="0">
                <a:latin typeface="Times New Roman"/>
                <a:cs typeface="Times New Roman"/>
              </a:rPr>
              <a:t>brokat, cekiny, drobne ziarenka.</a:t>
            </a:r>
            <a:r>
              <a:rPr lang="pl-PL" sz="2000" dirty="0">
                <a:latin typeface="Times New Roman"/>
                <a:cs typeface="Times New Roman"/>
              </a:rPr>
              <a:t> 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l-PL" sz="2000" dirty="0">
                <a:latin typeface="Times New Roman"/>
                <a:cs typeface="Times New Roman"/>
              </a:rPr>
              <a:t>Zakręcamy </a:t>
            </a:r>
            <a:r>
              <a:rPr lang="pl-PL" sz="2000" dirty="0" smtClean="0">
                <a:latin typeface="Times New Roman"/>
                <a:cs typeface="Times New Roman"/>
              </a:rPr>
              <a:t>butelkę.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pl-PL" sz="2000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l-PL" dirty="0" smtClean="0">
                <a:latin typeface="Times New Roman"/>
                <a:cs typeface="Times New Roman"/>
              </a:rPr>
              <a:t>O</a:t>
            </a:r>
            <a:r>
              <a:rPr lang="pl-PL" dirty="0" smtClean="0">
                <a:latin typeface="Times New Roman"/>
                <a:cs typeface="Times New Roman"/>
              </a:rPr>
              <a:t>bserwacja </a:t>
            </a:r>
            <a:r>
              <a:rPr lang="pl-PL" dirty="0">
                <a:latin typeface="Times New Roman"/>
                <a:cs typeface="Times New Roman"/>
              </a:rPr>
              <a:t>jak pięknie </a:t>
            </a:r>
            <a:r>
              <a:rPr lang="pl-PL" dirty="0" smtClean="0">
                <a:latin typeface="Times New Roman"/>
                <a:cs typeface="Times New Roman"/>
              </a:rPr>
              <a:t>mieni </a:t>
            </a:r>
            <a:r>
              <a:rPr lang="pl-PL" dirty="0" smtClean="0">
                <a:latin typeface="Times New Roman"/>
                <a:cs typeface="Times New Roman"/>
              </a:rPr>
              <a:t>się kolorami</a:t>
            </a:r>
            <a:r>
              <a:rPr lang="pl-PL" dirty="0">
                <a:latin typeface="Times New Roman"/>
                <a:cs typeface="Times New Roman"/>
              </a:rPr>
              <a:t>  </a:t>
            </a:r>
            <a:r>
              <a:rPr lang="pl-PL" dirty="0" smtClean="0">
                <a:latin typeface="Times New Roman"/>
                <a:cs typeface="Times New Roman"/>
              </a:rPr>
              <a:t>użyty materiał.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l-PL" dirty="0" smtClean="0">
                <a:latin typeface="Times New Roman"/>
                <a:cs typeface="Times New Roman"/>
              </a:rPr>
              <a:t>Słuchanie z zamkniętymi oczami szumu przesypywanych pomocy.</a:t>
            </a:r>
            <a:endParaRPr lang="pl-PL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pl-PL" dirty="0">
                <a:latin typeface="Times New Roman"/>
                <a:cs typeface="Times New Roman"/>
              </a:rPr>
              <a:t>Jeśli  użyjemy elementów </a:t>
            </a:r>
            <a:r>
              <a:rPr lang="pl-PL" dirty="0" smtClean="0">
                <a:latin typeface="Times New Roman"/>
                <a:cs typeface="Times New Roman"/>
              </a:rPr>
              <a:t>neonowych, </a:t>
            </a:r>
            <a:r>
              <a:rPr lang="pl-PL" dirty="0">
                <a:latin typeface="Times New Roman"/>
                <a:cs typeface="Times New Roman"/>
              </a:rPr>
              <a:t>możemy wykorzystać butelkę do zabawy nocą. </a:t>
            </a:r>
          </a:p>
          <a:p>
            <a:pPr algn="ctr">
              <a:lnSpc>
                <a:spcPct val="150000"/>
              </a:lnSpc>
            </a:pPr>
            <a:r>
              <a:rPr lang="pl-PL" dirty="0">
                <a:latin typeface="Times New Roman"/>
                <a:cs typeface="Times New Roman"/>
              </a:rPr>
              <a:t>        </a:t>
            </a:r>
            <a:r>
              <a:rPr lang="pl-PL" dirty="0">
                <a:latin typeface="Times New Roman"/>
                <a:cs typeface="Times New Roman"/>
              </a:rPr>
              <a:t>U</a:t>
            </a:r>
            <a:r>
              <a:rPr lang="pl-PL" dirty="0" smtClean="0">
                <a:latin typeface="Times New Roman"/>
                <a:cs typeface="Times New Roman"/>
              </a:rPr>
              <a:t>danej </a:t>
            </a:r>
            <a:r>
              <a:rPr lang="pl-PL" dirty="0">
                <a:latin typeface="Times New Roman"/>
                <a:cs typeface="Times New Roman"/>
              </a:rPr>
              <a:t>zabawy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pl-PL" sz="2400" dirty="0">
              <a:latin typeface="Times New Roman"/>
              <a:cs typeface="Times New Roman"/>
            </a:endParaRPr>
          </a:p>
        </p:txBody>
      </p:sp>
      <p:pic>
        <p:nvPicPr>
          <p:cNvPr id="10" name="Obraz 10" descr="Obraz zawierający butelka, wewnątrz, warzywo, zamknąć&#10;&#10;Opis wygenerowany automatycznie">
            <a:extLst>
              <a:ext uri="{FF2B5EF4-FFF2-40B4-BE49-F238E27FC236}">
                <a16:creationId xmlns:a16="http://schemas.microsoft.com/office/drawing/2014/main" id="{35F11607-B5D6-4777-86BF-84ED701A1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54550" y="93596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5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3ADC99D-DADA-4263-A1A4-CA5E8D5B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062" y="-56919"/>
            <a:ext cx="6718121" cy="348591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200" kern="12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zachęcamy</a:t>
            </a:r>
            <a:r>
              <a:rPr lang="en-US" sz="2200" kern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do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zabawy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.</a:t>
            </a:r>
            <a:r>
              <a:rPr lang="en-US" sz="2200" kern="1200" dirty="0">
                <a:latin typeface="Times New Roman"/>
              </a:rPr>
              <a:t/>
            </a:r>
            <a:br>
              <a:rPr lang="en-US" sz="2200" kern="1200" dirty="0">
                <a:latin typeface="Times New Roman"/>
              </a:rPr>
            </a:b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Jeśli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 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macie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pomysły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na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wykorzystanie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butelek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plastikowych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do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celów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sensorycznych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to </a:t>
            </a:r>
            <a:r>
              <a:rPr lang="pl-PL" sz="2200" kern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podzielcie się z nami swoimi pomysłami </a:t>
            </a:r>
            <a:br>
              <a:rPr lang="pl-PL" sz="2200" kern="1200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pl-PL" sz="2200" kern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oraz </a:t>
            </a:r>
            <a:r>
              <a:rPr lang="en-US" sz="2200" kern="1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przysyłajcie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kern="1200" dirty="0" err="1">
                <a:solidFill>
                  <a:schemeClr val="bg1"/>
                </a:solidFill>
                <a:latin typeface="Times New Roman"/>
                <a:cs typeface="Times New Roman"/>
              </a:rPr>
              <a:t>zdjęcia</a:t>
            </a:r>
            <a:r>
              <a:rPr lang="en-US" sz="2200" kern="120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en-US" sz="2200" kern="1200" dirty="0">
                <a:latin typeface="Times New Roman"/>
              </a:rPr>
              <a:t/>
            </a:r>
            <a:br>
              <a:rPr lang="en-US" sz="2200" kern="1200" dirty="0">
                <a:latin typeface="Times New Roman"/>
              </a:rPr>
            </a:br>
            <a:endParaRPr lang="en-US" sz="2200" kern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F1CD06C-20FA-4E47-B0F5-46EDDF52D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7442" y="3049652"/>
            <a:ext cx="6660178" cy="3627891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8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Ciekawe</a:t>
            </a:r>
            <a:r>
              <a:rPr lang="en-US"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/>
                <a:cs typeface="Times New Roman"/>
              </a:rPr>
              <a:t>rozwiązania</a:t>
            </a:r>
            <a:r>
              <a:rPr lang="en-US" sz="1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l-PL"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zaprezentujemy </a:t>
            </a:r>
            <a:r>
              <a:rPr lang="en-US" sz="1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na</a:t>
            </a:r>
            <a:r>
              <a:rPr lang="en-US" sz="1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pl-PL"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naszej stronie oraz</a:t>
            </a:r>
            <a:r>
              <a:rPr lang="en-US" sz="18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Facebook</a:t>
            </a:r>
            <a:r>
              <a:rPr lang="pl-PL"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u</a:t>
            </a:r>
            <a:r>
              <a:rPr lang="en-US"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endParaRPr lang="en-US" sz="18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Pozdrawiamy</a:t>
            </a:r>
            <a:r>
              <a:rPr lang="en-US"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Times New Roman"/>
                <a:cs typeface="Times New Roman"/>
              </a:rPr>
              <a:t>Was </a:t>
            </a:r>
            <a:r>
              <a:rPr lang="en-US" sz="1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serdecznie</a:t>
            </a:r>
            <a:r>
              <a:rPr lang="pl-PL" sz="1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en-US" sz="180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pl-PL" sz="18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pl-PL" sz="18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18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Terapeutki</a:t>
            </a:r>
            <a:r>
              <a:rPr lang="en-US" sz="18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integracji</a:t>
            </a:r>
            <a:r>
              <a:rPr lang="en-US" sz="1800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sensorycznej</a:t>
            </a:r>
            <a:r>
              <a:rPr lang="en-US" sz="1800" i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18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SP3 </a:t>
            </a:r>
            <a:r>
              <a:rPr lang="en-US" sz="1800" i="1" dirty="0">
                <a:solidFill>
                  <a:schemeClr val="bg1"/>
                </a:solidFill>
                <a:latin typeface="Times New Roman"/>
                <a:cs typeface="Times New Roman"/>
              </a:rPr>
              <a:t>w </a:t>
            </a:r>
            <a:r>
              <a:rPr lang="en-US" sz="18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Ząbkach</a:t>
            </a:r>
            <a:endParaRPr lang="en-US" sz="18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Obraz 7" descr="Sprzęt sala gimnastyczna i potrzeby">
            <a:extLst>
              <a:ext uri="{FF2B5EF4-FFF2-40B4-BE49-F238E27FC236}">
                <a16:creationId xmlns:a16="http://schemas.microsoft.com/office/drawing/2014/main" id="{C59D163C-7496-4074-81B9-3FE2D0769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6" r="8006" b="2"/>
          <a:stretch/>
        </p:blipFill>
        <p:spPr>
          <a:xfrm>
            <a:off x="7402277" y="341648"/>
            <a:ext cx="2926335" cy="2926335"/>
          </a:xfrm>
          <a:custGeom>
            <a:avLst/>
            <a:gdLst/>
            <a:ahLst/>
            <a:cxnLst/>
            <a:rect l="l" t="t" r="r" b="b"/>
            <a:pathLst>
              <a:path w="2537092" h="2537092">
                <a:moveTo>
                  <a:pt x="1268546" y="0"/>
                </a:moveTo>
                <a:cubicBezTo>
                  <a:pt x="1969145" y="0"/>
                  <a:pt x="2537092" y="567947"/>
                  <a:pt x="2537092" y="1268546"/>
                </a:cubicBezTo>
                <a:cubicBezTo>
                  <a:pt x="2537092" y="1969145"/>
                  <a:pt x="1969145" y="2537092"/>
                  <a:pt x="1268546" y="2537092"/>
                </a:cubicBezTo>
                <a:cubicBezTo>
                  <a:pt x="567947" y="2537092"/>
                  <a:pt x="0" y="1969145"/>
                  <a:pt x="0" y="1268546"/>
                </a:cubicBezTo>
                <a:cubicBezTo>
                  <a:pt x="0" y="567947"/>
                  <a:pt x="567947" y="0"/>
                  <a:pt x="1268546" y="0"/>
                </a:cubicBezTo>
                <a:close/>
              </a:path>
            </a:pathLst>
          </a:custGeom>
        </p:spPr>
      </p:pic>
      <p:cxnSp>
        <p:nvCxnSpPr>
          <p:cNvPr id="52" name="Straight Connector 3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35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54" name="Graphic 37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55" name="Graphic 39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9" name="Obraz 9" descr="Obraz zawierający wewnątrz&#10;&#10;Opis wygenerowany automatycznie">
            <a:extLst>
              <a:ext uri="{FF2B5EF4-FFF2-40B4-BE49-F238E27FC236}">
                <a16:creationId xmlns:a16="http://schemas.microsoft.com/office/drawing/2014/main" id="{B61C1EFF-1234-45D0-A05A-3DB7908E93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rcRect l="31143" r="37714" b="1"/>
          <a:stretch/>
        </p:blipFill>
        <p:spPr>
          <a:xfrm>
            <a:off x="8465226" y="3267983"/>
            <a:ext cx="3726773" cy="3590017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  <p:pic>
        <p:nvPicPr>
          <p:cNvPr id="8" name="Obraz 8" descr="Darmowe Zdjęcia : kolor, butelka, energia, woda pitna ...">
            <a:extLst>
              <a:ext uri="{FF2B5EF4-FFF2-40B4-BE49-F238E27FC236}">
                <a16:creationId xmlns:a16="http://schemas.microsoft.com/office/drawing/2014/main" id="{0EEF73DB-1648-498C-AC56-58D49307C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5721" y="4259608"/>
            <a:ext cx="2743200" cy="1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7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51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57C76F-8CF6-46AC-B0DA-3C81A5E2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393881"/>
            <a:ext cx="6376358" cy="171375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100" b="1" dirty="0">
                <a:latin typeface="Times New Roman"/>
              </a:rPr>
              <a:t/>
            </a:r>
            <a:br>
              <a:rPr lang="pl-PL" sz="2100" b="1" dirty="0">
                <a:latin typeface="Times New Roman"/>
              </a:rPr>
            </a:br>
            <a:r>
              <a:rPr lang="pl-PL" sz="2100" b="1" dirty="0">
                <a:latin typeface="Times New Roman"/>
              </a:rPr>
              <a:t/>
            </a:r>
            <a:br>
              <a:rPr lang="pl-PL" sz="2100" b="1" dirty="0">
                <a:latin typeface="Times New Roman"/>
              </a:rPr>
            </a:br>
            <a:r>
              <a:rPr lang="pl-PL" sz="2100" b="1" dirty="0">
                <a:latin typeface="Times New Roman"/>
              </a:rPr>
              <a:t>STYMULACJA PROPRIOCEPTYWNA- CZUCIOWA </a:t>
            </a:r>
            <a:br>
              <a:rPr lang="pl-PL" sz="2100" b="1" dirty="0">
                <a:latin typeface="Times New Roman"/>
              </a:rPr>
            </a:br>
            <a:r>
              <a:rPr lang="pl-PL" sz="2100" b="1" dirty="0" smtClean="0">
                <a:latin typeface="Times New Roman"/>
              </a:rPr>
              <a:t/>
            </a:r>
            <a:br>
              <a:rPr lang="pl-PL" sz="2100" b="1" dirty="0" smtClean="0">
                <a:latin typeface="Times New Roman"/>
              </a:rPr>
            </a:br>
            <a:r>
              <a:rPr lang="pl-PL" sz="2100" b="1" dirty="0" smtClean="0">
                <a:latin typeface="Times New Roman"/>
                <a:cs typeface="Times New Roman"/>
              </a:rPr>
              <a:t>Z</a:t>
            </a:r>
            <a:r>
              <a:rPr lang="pl-PL" sz="2100" b="1" dirty="0" smtClean="0">
                <a:latin typeface="Times New Roman"/>
                <a:cs typeface="Times New Roman"/>
              </a:rPr>
              <a:t> </a:t>
            </a:r>
            <a:r>
              <a:rPr lang="pl-PL" sz="2100" b="1" dirty="0" smtClean="0">
                <a:latin typeface="Times New Roman"/>
              </a:rPr>
              <a:t>WYKORZYSTANIEM </a:t>
            </a:r>
            <a:r>
              <a:rPr lang="pl-PL" sz="2100" b="1" dirty="0">
                <a:latin typeface="Times New Roman"/>
              </a:rPr>
              <a:t>BUTELKI PLASTIKOWEJ</a:t>
            </a:r>
            <a:br>
              <a:rPr lang="pl-PL" sz="2100" b="1" dirty="0">
                <a:latin typeface="Times New Roman"/>
              </a:rPr>
            </a:br>
            <a:r>
              <a:rPr lang="pl-PL" sz="2100" b="1" dirty="0">
                <a:latin typeface="Times New Roman"/>
              </a:rPr>
              <a:t/>
            </a:r>
            <a:br>
              <a:rPr lang="pl-PL" sz="2100" b="1" dirty="0">
                <a:latin typeface="Times New Roman"/>
              </a:rPr>
            </a:br>
            <a:r>
              <a:rPr lang="pl-PL" sz="2100" b="1" dirty="0">
                <a:latin typeface="Times New Roman"/>
              </a:rPr>
              <a:t/>
            </a:r>
            <a:br>
              <a:rPr lang="pl-PL" sz="2100" b="1" dirty="0">
                <a:latin typeface="Times New Roman"/>
              </a:rPr>
            </a:br>
            <a:endParaRPr lang="pl-PL" sz="2100" b="1" dirty="0">
              <a:solidFill>
                <a:schemeClr val="bg1"/>
              </a:solidFill>
            </a:endParaRPr>
          </a:p>
        </p:txBody>
      </p:sp>
      <p:cxnSp>
        <p:nvCxnSpPr>
          <p:cNvPr id="74" name="Straight Connector 53">
            <a:extLst>
              <a:ext uri="{FF2B5EF4-FFF2-40B4-BE49-F238E27FC236}">
                <a16:creationId xmlns:a16="http://schemas.microsoft.com/office/drawing/2014/main" id="{94169334-264D-4176-8BDE-037249A61B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34" name="Symbol zastępczy zawartości 2">
            <a:extLst>
              <a:ext uri="{FF2B5EF4-FFF2-40B4-BE49-F238E27FC236}">
                <a16:creationId xmlns:a16="http://schemas.microsoft.com/office/drawing/2014/main" id="{D5E116CE-E65F-4B29-B435-217998412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5130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91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58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60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8A8F62B-556E-466B-B983-5694D160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10" y="290325"/>
            <a:ext cx="7810190" cy="1194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/>
                <a:cs typeface="Times New Roman"/>
              </a:rPr>
              <a:t/>
            </a:r>
            <a:br>
              <a:rPr lang="en-US" sz="2800" b="1" dirty="0">
                <a:latin typeface="Times New Roman"/>
                <a:cs typeface="Times New Roman"/>
              </a:rPr>
            </a:br>
            <a:r>
              <a:rPr lang="en-US" sz="2800" b="1" dirty="0" smtClean="0">
                <a:latin typeface="Times New Roman"/>
                <a:cs typeface="Times New Roman"/>
              </a:rPr>
              <a:t>DEFICYTY</a:t>
            </a:r>
            <a:r>
              <a:rPr lang="pl-PL" sz="2800" b="1" dirty="0" smtClean="0">
                <a:latin typeface="Times New Roman"/>
                <a:cs typeface="Times New Roman"/>
              </a:rPr>
              <a:t>  </a:t>
            </a:r>
            <a:r>
              <a:rPr lang="en-US" sz="2800" b="1" dirty="0" smtClean="0">
                <a:latin typeface="Times New Roman"/>
                <a:cs typeface="Times New Roman"/>
              </a:rPr>
              <a:t>WYNIKAJĄCE </a:t>
            </a:r>
            <a:r>
              <a:rPr lang="en-US" sz="2800" b="1" dirty="0">
                <a:latin typeface="Times New Roman"/>
                <a:cs typeface="Times New Roman"/>
              </a:rPr>
              <a:t>Z </a:t>
            </a:r>
            <a:r>
              <a:rPr lang="en-US" sz="2800" b="1" dirty="0" smtClean="0">
                <a:latin typeface="Times New Roman"/>
                <a:cs typeface="Times New Roman"/>
              </a:rPr>
              <a:t>BRAKU</a:t>
            </a:r>
            <a:r>
              <a:rPr lang="en-US" sz="2800" b="1" dirty="0">
                <a:latin typeface="Times New Roman"/>
                <a:cs typeface="Times New Roman"/>
              </a:rPr>
              <a:t> BODŹCÓW PROPRIOCEPTYWNYCH-CZUCIOWYCH :</a:t>
            </a:r>
            <a:endParaRPr lang="pl-PL" dirty="0">
              <a:latin typeface="Univers"/>
              <a:cs typeface="Times New Roman"/>
            </a:endParaRPr>
          </a:p>
        </p:txBody>
      </p:sp>
      <p:cxnSp>
        <p:nvCxnSpPr>
          <p:cNvPr id="78" name="Straight Connector 6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94CA62D8-3B60-4736-8E2B-EE84481C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50" y="1643719"/>
            <a:ext cx="3217333" cy="4422450"/>
          </a:xfrm>
          <a:prstGeom prst="rect">
            <a:avLst/>
          </a:prstGeom>
        </p:spPr>
      </p:pic>
      <p:sp>
        <p:nvSpPr>
          <p:cNvPr id="7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9640" y="1554355"/>
            <a:ext cx="171514" cy="171514"/>
          </a:xfrm>
          <a:custGeom>
            <a:avLst/>
            <a:gdLst>
              <a:gd name="connsiteX0" fmla="*/ 159873 w 171514"/>
              <a:gd name="connsiteY0" fmla="*/ 74116 h 171514"/>
              <a:gd name="connsiteX1" fmla="*/ 97398 w 171514"/>
              <a:gd name="connsiteY1" fmla="*/ 74116 h 171514"/>
              <a:gd name="connsiteX2" fmla="*/ 97398 w 171514"/>
              <a:gd name="connsiteY2" fmla="*/ 11641 h 171514"/>
              <a:gd name="connsiteX3" fmla="*/ 85757 w 171514"/>
              <a:gd name="connsiteY3" fmla="*/ 0 h 171514"/>
              <a:gd name="connsiteX4" fmla="*/ 74116 w 171514"/>
              <a:gd name="connsiteY4" fmla="*/ 11641 h 171514"/>
              <a:gd name="connsiteX5" fmla="*/ 74116 w 171514"/>
              <a:gd name="connsiteY5" fmla="*/ 74116 h 171514"/>
              <a:gd name="connsiteX6" fmla="*/ 11641 w 171514"/>
              <a:gd name="connsiteY6" fmla="*/ 74116 h 171514"/>
              <a:gd name="connsiteX7" fmla="*/ 0 w 171514"/>
              <a:gd name="connsiteY7" fmla="*/ 85757 h 171514"/>
              <a:gd name="connsiteX8" fmla="*/ 11641 w 171514"/>
              <a:gd name="connsiteY8" fmla="*/ 97398 h 171514"/>
              <a:gd name="connsiteX9" fmla="*/ 74116 w 171514"/>
              <a:gd name="connsiteY9" fmla="*/ 97398 h 171514"/>
              <a:gd name="connsiteX10" fmla="*/ 74116 w 171514"/>
              <a:gd name="connsiteY10" fmla="*/ 159873 h 171514"/>
              <a:gd name="connsiteX11" fmla="*/ 85757 w 171514"/>
              <a:gd name="connsiteY11" fmla="*/ 171514 h 171514"/>
              <a:gd name="connsiteX12" fmla="*/ 97398 w 171514"/>
              <a:gd name="connsiteY12" fmla="*/ 159873 h 171514"/>
              <a:gd name="connsiteX13" fmla="*/ 97398 w 171514"/>
              <a:gd name="connsiteY13" fmla="*/ 97398 h 171514"/>
              <a:gd name="connsiteX14" fmla="*/ 159873 w 171514"/>
              <a:gd name="connsiteY14" fmla="*/ 97398 h 171514"/>
              <a:gd name="connsiteX15" fmla="*/ 171514 w 171514"/>
              <a:gd name="connsiteY15" fmla="*/ 85757 h 171514"/>
              <a:gd name="connsiteX16" fmla="*/ 159873 w 171514"/>
              <a:gd name="connsiteY16" fmla="*/ 74116 h 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4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7"/>
                </a:cubicBezTo>
                <a:cubicBezTo>
                  <a:pt x="0" y="92186"/>
                  <a:pt x="5212" y="97398"/>
                  <a:pt x="11641" y="97398"/>
                </a:cubicBezTo>
                <a:lnTo>
                  <a:pt x="74116" y="97398"/>
                </a:lnTo>
                <a:lnTo>
                  <a:pt x="74116" y="159873"/>
                </a:lnTo>
                <a:cubicBezTo>
                  <a:pt x="74116" y="166302"/>
                  <a:pt x="79328" y="171514"/>
                  <a:pt x="85757" y="171514"/>
                </a:cubicBezTo>
                <a:cubicBezTo>
                  <a:pt x="92186" y="171514"/>
                  <a:pt x="97398" y="166302"/>
                  <a:pt x="97398" y="159873"/>
                </a:cubicBezTo>
                <a:lnTo>
                  <a:pt x="97398" y="97398"/>
                </a:lnTo>
                <a:lnTo>
                  <a:pt x="159873" y="97398"/>
                </a:lnTo>
                <a:cubicBezTo>
                  <a:pt x="166302" y="97398"/>
                  <a:pt x="171514" y="92186"/>
                  <a:pt x="171514" y="85757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221" y="1837208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2095" y="2208380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2313F03-85F4-4DD2-A15C-BAC67B99F2F9}"/>
              </a:ext>
            </a:extLst>
          </p:cNvPr>
          <p:cNvSpPr txBox="1"/>
          <p:nvPr/>
        </p:nvSpPr>
        <p:spPr>
          <a:xfrm>
            <a:off x="4537388" y="1559946"/>
            <a:ext cx="6602494" cy="49082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Opóźniony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rozwój</a:t>
            </a:r>
            <a:r>
              <a:rPr lang="en-US" sz="2400" dirty="0">
                <a:latin typeface="Times New Roman"/>
                <a:cs typeface="Times New Roman"/>
              </a:rPr>
              <a:t> </a:t>
            </a:r>
            <a:r>
              <a:rPr lang="en-US" sz="2400" dirty="0" err="1">
                <a:latin typeface="Times New Roman"/>
                <a:cs typeface="Times New Roman"/>
              </a:rPr>
              <a:t>mowy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/>
                <a:cs typeface="Times New Roman"/>
              </a:rPr>
              <a:t>Nadmierna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lub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mała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wrażliwość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na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bodźce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  <a:endParaRPr lang="pl-PL" dirty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/>
                <a:cs typeface="Times New Roman"/>
              </a:rPr>
              <a:t>Trudności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z </a:t>
            </a:r>
            <a:r>
              <a:rPr lang="en-US" sz="2400" dirty="0" err="1">
                <a:latin typeface="Times New Roman"/>
                <a:cs typeface="Times New Roman"/>
              </a:rPr>
              <a:t>koordynacją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ruchową</a:t>
            </a:r>
            <a:r>
              <a:rPr lang="en-US" sz="2400" dirty="0">
                <a:latin typeface="Times New Roman"/>
                <a:cs typeface="Times New Roman"/>
              </a:rPr>
              <a:t> </a:t>
            </a:r>
            <a:r>
              <a:rPr lang="en-US" sz="2400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równowagą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/>
                <a:cs typeface="Times New Roman"/>
              </a:rPr>
              <a:t>Zaburzenia</a:t>
            </a:r>
            <a:r>
              <a:rPr lang="pl-PL" sz="2400" dirty="0">
                <a:latin typeface="Times New Roman"/>
                <a:cs typeface="Times New Roman"/>
              </a:rPr>
              <a:t> </a:t>
            </a:r>
            <a:r>
              <a:rPr lang="en-US" sz="2400" i="1" dirty="0" err="1" smtClean="0">
                <a:latin typeface="Times New Roman"/>
                <a:cs typeface="Times New Roman"/>
              </a:rPr>
              <a:t>posturalne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i="1" dirty="0">
                <a:latin typeface="Times New Roman"/>
                <a:cs typeface="Times New Roman"/>
              </a:rPr>
              <a:t>(</a:t>
            </a:r>
            <a:r>
              <a:rPr lang="en-US" sz="2400" i="1" dirty="0" err="1" smtClean="0">
                <a:latin typeface="Times New Roman"/>
                <a:cs typeface="Times New Roman"/>
              </a:rPr>
              <a:t>obniżone</a:t>
            </a:r>
            <a:r>
              <a:rPr lang="pl-PL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 smtClean="0">
                <a:latin typeface="Times New Roman"/>
                <a:cs typeface="Times New Roman"/>
              </a:rPr>
              <a:t>lub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wzmożone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napięcie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mięśniowe</a:t>
            </a:r>
            <a:r>
              <a:rPr lang="en-US" sz="2400" i="1" dirty="0" smtClean="0">
                <a:latin typeface="Times New Roman"/>
                <a:cs typeface="Times New Roman"/>
              </a:rPr>
              <a:t>)</a:t>
            </a:r>
            <a:r>
              <a:rPr lang="pl-PL" sz="2400" dirty="0"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Times New Roman"/>
                <a:cs typeface="Times New Roman"/>
              </a:rPr>
              <a:t>Trudności z</a:t>
            </a:r>
            <a:r>
              <a:rPr lang="en-US" sz="2400" dirty="0">
                <a:latin typeface="Times New Roman"/>
                <a:cs typeface="Times New Roman"/>
              </a:rPr>
              <a:t>  </a:t>
            </a:r>
            <a:r>
              <a:rPr lang="en-US" sz="2400" dirty="0" err="1" smtClean="0">
                <a:latin typeface="Times New Roman"/>
                <a:cs typeface="Times New Roman"/>
              </a:rPr>
              <a:t>koncentracj</a:t>
            </a:r>
            <a:r>
              <a:rPr lang="pl-PL" sz="2400" dirty="0" smtClean="0">
                <a:latin typeface="Times New Roman"/>
                <a:cs typeface="Times New Roman"/>
              </a:rPr>
              <a:t>ą</a:t>
            </a:r>
            <a:r>
              <a:rPr lang="en-US" sz="2400" dirty="0">
                <a:latin typeface="Times New Roman"/>
                <a:cs typeface="Times New Roman"/>
              </a:rPr>
              <a:t> </a:t>
            </a:r>
            <a:r>
              <a:rPr lang="en-US" sz="2400" dirty="0" err="1">
                <a:latin typeface="Times New Roman"/>
                <a:cs typeface="Times New Roman"/>
              </a:rPr>
              <a:t>uwagi</a:t>
            </a:r>
            <a:r>
              <a:rPr lang="en-US" sz="2400" dirty="0">
                <a:latin typeface="Times New Roman"/>
                <a:cs typeface="Times New Roman"/>
              </a:rPr>
              <a:t>. </a:t>
            </a:r>
          </a:p>
          <a:p>
            <a:pPr marL="342900" indent="-228600" algn="just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282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FE206A-F3A2-4FAC-9160-49667A70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074" y="257236"/>
            <a:ext cx="4874922" cy="10692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800" b="1" dirty="0" err="1">
                <a:latin typeface="Times New Roman"/>
                <a:cs typeface="Times New Roman"/>
              </a:rPr>
              <a:t>Stymulacja</a:t>
            </a:r>
            <a:r>
              <a:rPr lang="en-US" sz="2800" b="1" dirty="0">
                <a:latin typeface="Times New Roman"/>
                <a:cs typeface="Times New Roman"/>
              </a:rPr>
              <a:t>  </a:t>
            </a:r>
            <a:r>
              <a:rPr lang="en-US" sz="2800" b="1" dirty="0" err="1">
                <a:latin typeface="Times New Roman"/>
                <a:cs typeface="Times New Roman"/>
              </a:rPr>
              <a:t>proprioceptywna</a:t>
            </a:r>
            <a:r>
              <a:rPr lang="en-US" sz="2800" b="1" dirty="0">
                <a:latin typeface="Times New Roman"/>
                <a:cs typeface="Times New Roman"/>
              </a:rPr>
              <a:t> </a:t>
            </a:r>
            <a:r>
              <a:rPr lang="pl-PL" sz="2800" b="1" dirty="0" smtClean="0">
                <a:latin typeface="Times New Roman"/>
                <a:cs typeface="Times New Roman"/>
              </a:rPr>
              <a:t/>
            </a:r>
            <a:br>
              <a:rPr lang="pl-PL" sz="2800" b="1" dirty="0" smtClean="0">
                <a:latin typeface="Times New Roman"/>
                <a:cs typeface="Times New Roman"/>
              </a:rPr>
            </a:br>
            <a:r>
              <a:rPr lang="en-US" sz="2800" b="1" dirty="0" err="1" smtClean="0">
                <a:latin typeface="Times New Roman"/>
                <a:cs typeface="Times New Roman"/>
              </a:rPr>
              <a:t>usprawnia</a:t>
            </a:r>
            <a:r>
              <a:rPr lang="en-US" sz="2800" b="1" dirty="0" smtClean="0">
                <a:latin typeface="Times New Roman"/>
                <a:cs typeface="Times New Roman"/>
              </a:rPr>
              <a:t> </a:t>
            </a:r>
            <a:r>
              <a:rPr lang="en-US" sz="2800" b="1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1" descr="Obraz zawierający pomieszczenie, kufel&#10;&#10;Opis wygenerowany przy bardzo wysokim poziomie pewności">
            <a:extLst>
              <a:ext uri="{FF2B5EF4-FFF2-40B4-BE49-F238E27FC236}">
                <a16:creationId xmlns:a16="http://schemas.microsoft.com/office/drawing/2014/main" id="{47991E14-DE79-4E43-A2E1-CD135A5A2A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395" r="2" b="11703"/>
          <a:stretch/>
        </p:blipFill>
        <p:spPr>
          <a:xfrm>
            <a:off x="437294" y="500792"/>
            <a:ext cx="5221625" cy="6258983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A84209-DB0F-470A-AFE8-F234BE06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6960" y="1869545"/>
            <a:ext cx="4803036" cy="45443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Równowagę</a:t>
            </a:r>
            <a:r>
              <a:rPr lang="en-US" sz="2400" dirty="0">
                <a:latin typeface="Times New Roman"/>
                <a:cs typeface="Times New Roman"/>
              </a:rPr>
              <a:t>  </a:t>
            </a:r>
            <a:r>
              <a:rPr lang="en-US" sz="2400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koordynację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  <a:endParaRPr lang="pl-PL" sz="2400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Czucie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powierzchowne</a:t>
            </a:r>
            <a:r>
              <a:rPr lang="pl-PL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głębokie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Słuch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wzrok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węch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 smtClean="0">
                <a:latin typeface="Times New Roman"/>
                <a:cs typeface="Times New Roman"/>
              </a:rPr>
              <a:t>smak</a:t>
            </a:r>
            <a:r>
              <a:rPr lang="pl-PL" sz="2400" dirty="0" smtClean="0">
                <a:latin typeface="Times New Roman"/>
                <a:cs typeface="Times New Roman"/>
              </a:rPr>
              <a:t>.</a:t>
            </a:r>
            <a:r>
              <a:rPr lang="en-US" sz="2400" dirty="0">
                <a:latin typeface="Times New Roman"/>
                <a:cs typeface="Times New Roman"/>
              </a:rPr>
              <a:t> </a:t>
            </a:r>
          </a:p>
          <a:p>
            <a:pPr marL="342900" indent="-342900">
              <a:buChar char="•"/>
            </a:pPr>
            <a:r>
              <a:rPr lang="pl-PL" sz="2400" dirty="0" err="1">
                <a:latin typeface="Times New Roman"/>
                <a:cs typeface="Times New Roman"/>
              </a:rPr>
              <a:t>U</a:t>
            </a:r>
            <a:r>
              <a:rPr lang="en-US" sz="2400" dirty="0" err="1" smtClean="0">
                <a:latin typeface="Times New Roman"/>
                <a:cs typeface="Times New Roman"/>
              </a:rPr>
              <a:t>kład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emocjonalny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10000"/>
              </a:lnSpc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Orientację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przestrzenną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10000"/>
              </a:lnSpc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Małą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dużą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motorykę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10000"/>
              </a:lnSpc>
              <a:buChar char="•"/>
            </a:pPr>
            <a:r>
              <a:rPr lang="en-US" sz="2400" dirty="0" err="1" smtClean="0">
                <a:latin typeface="Times New Roman"/>
                <a:cs typeface="Times New Roman"/>
              </a:rPr>
              <a:t>Samoświadomość</a:t>
            </a:r>
            <a:r>
              <a:rPr lang="pl-PL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samoocenę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indent="-228600">
              <a:lnSpc>
                <a:spcPct val="110000"/>
              </a:lnSpc>
              <a:buChar char="•"/>
            </a:pP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359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AAD785-743A-4353-8FD8-182E02D38EF7}"/>
              </a:ext>
            </a:extLst>
          </p:cNvPr>
          <p:cNvSpPr txBox="1"/>
          <p:nvPr/>
        </p:nvSpPr>
        <p:spPr>
          <a:xfrm>
            <a:off x="6657716" y="697309"/>
            <a:ext cx="4195674" cy="12186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>
              <a:latin typeface="Times New Roman"/>
              <a:ea typeface="+mj-ea"/>
              <a:cs typeface="Times New Roman"/>
            </a:endParaRPr>
          </a:p>
        </p:txBody>
      </p:sp>
      <p:sp>
        <p:nvSpPr>
          <p:cNvPr id="2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2" descr="Obraz zawierający biurko, siedzi, stół, biały&#10;&#10;Opis wygenerowany przy bardzo wysokim poziomie pewności">
            <a:extLst>
              <a:ext uri="{FF2B5EF4-FFF2-40B4-BE49-F238E27FC236}">
                <a16:creationId xmlns:a16="http://schemas.microsoft.com/office/drawing/2014/main" id="{F5FE2AC0-2EE0-4E0A-A446-98CB1D160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6499" r="-1" b="-1"/>
          <a:stretch/>
        </p:blipFill>
        <p:spPr>
          <a:xfrm>
            <a:off x="3151230" y="97609"/>
            <a:ext cx="2483318" cy="2159765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Obraz 15" descr="Obraz zawierający wewnątrz, stół, szkło, siedzi&#10;&#10;Opis wygenerowany przy bardzo wysokim poziomie pewności">
            <a:extLst>
              <a:ext uri="{FF2B5EF4-FFF2-40B4-BE49-F238E27FC236}">
                <a16:creationId xmlns:a16="http://schemas.microsoft.com/office/drawing/2014/main" id="{66155D4E-83A5-411F-8EE0-E5FDE20A0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6200000" flipH="1">
            <a:off x="1419844" y="3527616"/>
            <a:ext cx="1035824" cy="286578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BC7DAC4-DCE8-405B-B2AB-BB54BE610B89}"/>
              </a:ext>
            </a:extLst>
          </p:cNvPr>
          <p:cNvSpPr txBox="1"/>
          <p:nvPr/>
        </p:nvSpPr>
        <p:spPr>
          <a:xfrm>
            <a:off x="5636922" y="1538706"/>
            <a:ext cx="5216467" cy="366149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/>
              <a:cs typeface="Times New Roman"/>
            </a:endParaRP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Times New Roman"/>
              <a:cs typeface="Times New Roman"/>
            </a:endParaRPr>
          </a:p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/>
                <a:cs typeface="Times New Roman"/>
              </a:rPr>
              <a:t>Słuchu</a:t>
            </a:r>
            <a:endParaRPr lang="en-US" sz="2400" b="1" dirty="0">
              <a:latin typeface="Times New Roman"/>
              <a:cs typeface="Times New Roman"/>
            </a:endParaRPr>
          </a:p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/>
                <a:cs typeface="Times New Roman"/>
              </a:rPr>
              <a:t>Wzroku</a:t>
            </a:r>
            <a:endParaRPr lang="en-US" sz="2400" b="1" dirty="0">
              <a:latin typeface="Times New Roman"/>
              <a:cs typeface="Times New Roman"/>
            </a:endParaRPr>
          </a:p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/>
                <a:cs typeface="Times New Roman"/>
              </a:rPr>
              <a:t>Koordynacji</a:t>
            </a:r>
            <a:r>
              <a:rPr lang="en-US" sz="2400" b="1" dirty="0">
                <a:latin typeface="Times New Roman"/>
                <a:cs typeface="Times New Roman"/>
              </a:rPr>
              <a:t> </a:t>
            </a:r>
            <a:r>
              <a:rPr lang="en-US" sz="2400" b="1" dirty="0" err="1">
                <a:latin typeface="Times New Roman"/>
                <a:cs typeface="Times New Roman"/>
              </a:rPr>
              <a:t>wzrokowo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smtClean="0">
                <a:latin typeface="Times New Roman"/>
                <a:cs typeface="Times New Roman"/>
              </a:rPr>
              <a:t>-</a:t>
            </a:r>
            <a:r>
              <a:rPr lang="pl-PL" sz="2400" b="1" dirty="0" smtClean="0"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latin typeface="Times New Roman"/>
                <a:cs typeface="Times New Roman"/>
              </a:rPr>
              <a:t>ruchowej</a:t>
            </a:r>
            <a:r>
              <a:rPr lang="en-US" sz="2400" b="1" dirty="0">
                <a:latin typeface="Times New Roman"/>
                <a:cs typeface="Times New Roman"/>
              </a:rPr>
              <a:t> </a:t>
            </a:r>
            <a:endParaRPr lang="en-US" dirty="0"/>
          </a:p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/>
                <a:cs typeface="Times New Roman"/>
              </a:rPr>
              <a:t>Czucia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powierzchownego</a:t>
            </a:r>
            <a:r>
              <a:rPr lang="en-US" sz="2400" b="1" dirty="0">
                <a:latin typeface="Times New Roman"/>
                <a:cs typeface="Times New Roman"/>
              </a:rPr>
              <a:t/>
            </a:r>
            <a:br>
              <a:rPr lang="en-US" sz="2400" b="1" dirty="0">
                <a:latin typeface="Times New Roman"/>
                <a:cs typeface="Times New Roman"/>
              </a:rPr>
            </a:br>
            <a:r>
              <a:rPr lang="en-US" sz="2400" b="1" dirty="0">
                <a:latin typeface="Times New Roman"/>
                <a:cs typeface="Times New Roman"/>
              </a:rPr>
              <a:t> </a:t>
            </a:r>
            <a:r>
              <a:rPr lang="en-US" sz="2400" b="1" dirty="0" err="1">
                <a:latin typeface="Times New Roman"/>
                <a:cs typeface="Times New Roman"/>
              </a:rPr>
              <a:t>i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cs typeface="Times New Roman"/>
              </a:rPr>
              <a:t>głębokiego</a:t>
            </a:r>
            <a:r>
              <a:rPr lang="en-US" sz="2400" b="1" dirty="0">
                <a:latin typeface="Times New Roman"/>
                <a:cs typeface="Times New Roman"/>
              </a:rPr>
              <a:t>.</a:t>
            </a:r>
          </a:p>
          <a:p>
            <a:pPr marL="57150" defTabSz="914400">
              <a:spcAft>
                <a:spcPts val="600"/>
              </a:spcAft>
            </a:pPr>
            <a:endParaRPr lang="en-US" sz="2400" b="1" dirty="0">
              <a:latin typeface="Times New Roman"/>
              <a:cs typeface="Times New Roman"/>
            </a:endParaRPr>
          </a:p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Times New Roman"/>
              <a:cs typeface="Times New Roman"/>
            </a:endParaRPr>
          </a:p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0DC18A-3A28-4355-B054-542B667BF370}"/>
              </a:ext>
            </a:extLst>
          </p:cNvPr>
          <p:cNvSpPr txBox="1"/>
          <p:nvPr/>
        </p:nvSpPr>
        <p:spPr>
          <a:xfrm rot="-10800000" flipV="1">
            <a:off x="4724400" y="981808"/>
            <a:ext cx="50723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t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69699CD-EBF9-4435-B6F6-3392DDE3B829}"/>
              </a:ext>
            </a:extLst>
          </p:cNvPr>
          <p:cNvSpPr txBox="1"/>
          <p:nvPr/>
        </p:nvSpPr>
        <p:spPr>
          <a:xfrm>
            <a:off x="6662647" y="1903742"/>
            <a:ext cx="49965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 smtClean="0">
                <a:latin typeface="Times New Roman"/>
                <a:cs typeface="Times New Roman"/>
              </a:rPr>
              <a:t>C</a:t>
            </a:r>
            <a:r>
              <a:rPr lang="pl-PL" sz="2800" b="1" dirty="0" smtClean="0">
                <a:latin typeface="Times New Roman"/>
                <a:cs typeface="Times New Roman"/>
              </a:rPr>
              <a:t>elem masażu jest stymulacja</a:t>
            </a:r>
            <a:r>
              <a:rPr lang="pl-PL" sz="2800" b="1" dirty="0">
                <a:latin typeface="Times New Roman"/>
                <a:cs typeface="Times New Roman"/>
              </a:rPr>
              <a:t>: </a:t>
            </a:r>
          </a:p>
        </p:txBody>
      </p:sp>
    </p:spTree>
    <p:extLst>
      <p:ext uri="{BB962C8B-B14F-4D97-AF65-F5344CB8AC3E}">
        <p14:creationId xmlns:p14="http://schemas.microsoft.com/office/powerpoint/2010/main" val="159957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Connector 99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4" name="Rectangle 101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AF33A3E-BF64-4E79-B20D-73EE4BC6CDA3}"/>
              </a:ext>
            </a:extLst>
          </p:cNvPr>
          <p:cNvSpPr txBox="1"/>
          <p:nvPr/>
        </p:nvSpPr>
        <p:spPr>
          <a:xfrm>
            <a:off x="1015540" y="180651"/>
            <a:ext cx="5236644" cy="11946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/>
                <a:ea typeface="+mj-ea"/>
                <a:cs typeface="Times New Roman"/>
              </a:rPr>
              <a:t>Jak </a:t>
            </a:r>
            <a:r>
              <a:rPr lang="en-US" sz="2800" b="1" dirty="0" err="1">
                <a:latin typeface="Times New Roman"/>
                <a:ea typeface="+mj-ea"/>
                <a:cs typeface="Times New Roman"/>
              </a:rPr>
              <a:t>wykonać</a:t>
            </a:r>
            <a:r>
              <a:rPr lang="en-US" sz="2800" b="1" dirty="0">
                <a:latin typeface="Times New Roman"/>
                <a:ea typeface="+mj-ea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+mj-ea"/>
                <a:cs typeface="Times New Roman"/>
              </a:rPr>
              <a:t>masaż</a:t>
            </a:r>
            <a:r>
              <a:rPr lang="en-US" sz="2800" b="1" kern="1200" dirty="0">
                <a:latin typeface="Times New Roman"/>
                <a:ea typeface="+mj-ea"/>
                <a:cs typeface="Times New Roman"/>
              </a:rPr>
              <a:t> </a:t>
            </a:r>
            <a:r>
              <a:rPr lang="en-US" sz="2800" b="1" kern="1200" dirty="0" err="1">
                <a:latin typeface="Times New Roman"/>
                <a:ea typeface="+mj-ea"/>
                <a:cs typeface="Times New Roman"/>
              </a:rPr>
              <a:t>przy</a:t>
            </a:r>
            <a:r>
              <a:rPr lang="en-US" sz="2800" b="1" kern="1200" dirty="0">
                <a:latin typeface="Times New Roman"/>
                <a:ea typeface="+mj-ea"/>
                <a:cs typeface="Times New Roman"/>
              </a:rPr>
              <a:t> </a:t>
            </a:r>
            <a:r>
              <a:rPr lang="en-US" sz="2800" b="1" kern="1200" dirty="0" err="1">
                <a:latin typeface="Times New Roman"/>
                <a:ea typeface="+mj-ea"/>
                <a:cs typeface="Times New Roman"/>
              </a:rPr>
              <a:t>użyciu</a:t>
            </a:r>
            <a:r>
              <a:rPr lang="en-US" sz="2800" b="1" kern="1200" dirty="0">
                <a:latin typeface="Times New Roman"/>
                <a:ea typeface="+mj-ea"/>
                <a:cs typeface="Times New Roman"/>
              </a:rPr>
              <a:t> </a:t>
            </a:r>
            <a:r>
              <a:rPr lang="en-US" sz="2800" b="1" kern="1200" dirty="0" err="1">
                <a:latin typeface="Times New Roman"/>
                <a:ea typeface="+mj-ea"/>
                <a:cs typeface="Times New Roman"/>
              </a:rPr>
              <a:t>butelki</a:t>
            </a:r>
            <a:r>
              <a:rPr lang="en-US" sz="2800" b="1" dirty="0">
                <a:latin typeface="Times New Roman"/>
                <a:ea typeface="+mj-ea"/>
                <a:cs typeface="Times New Roman"/>
              </a:rPr>
              <a:t> ?</a:t>
            </a:r>
          </a:p>
        </p:txBody>
      </p:sp>
      <p:sp>
        <p:nvSpPr>
          <p:cNvPr id="11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6581" y="2533361"/>
            <a:ext cx="171515" cy="171514"/>
          </a:xfrm>
          <a:custGeom>
            <a:avLst/>
            <a:gdLst>
              <a:gd name="connsiteX0" fmla="*/ 159874 w 171515"/>
              <a:gd name="connsiteY0" fmla="*/ 74116 h 171514"/>
              <a:gd name="connsiteX1" fmla="*/ 97399 w 171515"/>
              <a:gd name="connsiteY1" fmla="*/ 74116 h 171514"/>
              <a:gd name="connsiteX2" fmla="*/ 97399 w 171515"/>
              <a:gd name="connsiteY2" fmla="*/ 11641 h 171514"/>
              <a:gd name="connsiteX3" fmla="*/ 85758 w 171515"/>
              <a:gd name="connsiteY3" fmla="*/ 0 h 171514"/>
              <a:gd name="connsiteX4" fmla="*/ 74116 w 171515"/>
              <a:gd name="connsiteY4" fmla="*/ 11641 h 171514"/>
              <a:gd name="connsiteX5" fmla="*/ 74116 w 171515"/>
              <a:gd name="connsiteY5" fmla="*/ 74116 h 171514"/>
              <a:gd name="connsiteX6" fmla="*/ 11641 w 171515"/>
              <a:gd name="connsiteY6" fmla="*/ 74116 h 171514"/>
              <a:gd name="connsiteX7" fmla="*/ 0 w 171515"/>
              <a:gd name="connsiteY7" fmla="*/ 85757 h 171514"/>
              <a:gd name="connsiteX8" fmla="*/ 11641 w 171515"/>
              <a:gd name="connsiteY8" fmla="*/ 97398 h 171514"/>
              <a:gd name="connsiteX9" fmla="*/ 74116 w 171515"/>
              <a:gd name="connsiteY9" fmla="*/ 97398 h 171514"/>
              <a:gd name="connsiteX10" fmla="*/ 74116 w 171515"/>
              <a:gd name="connsiteY10" fmla="*/ 159873 h 171514"/>
              <a:gd name="connsiteX11" fmla="*/ 85758 w 171515"/>
              <a:gd name="connsiteY11" fmla="*/ 171514 h 171514"/>
              <a:gd name="connsiteX12" fmla="*/ 97399 w 171515"/>
              <a:gd name="connsiteY12" fmla="*/ 159873 h 171514"/>
              <a:gd name="connsiteX13" fmla="*/ 97399 w 171515"/>
              <a:gd name="connsiteY13" fmla="*/ 97398 h 171514"/>
              <a:gd name="connsiteX14" fmla="*/ 159874 w 171515"/>
              <a:gd name="connsiteY14" fmla="*/ 97398 h 171514"/>
              <a:gd name="connsiteX15" fmla="*/ 171515 w 171515"/>
              <a:gd name="connsiteY15" fmla="*/ 85757 h 171514"/>
              <a:gd name="connsiteX16" fmla="*/ 159874 w 171515"/>
              <a:gd name="connsiteY16" fmla="*/ 74116 h 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4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7"/>
                </a:cubicBezTo>
                <a:cubicBezTo>
                  <a:pt x="0" y="92186"/>
                  <a:pt x="5212" y="97398"/>
                  <a:pt x="11641" y="97398"/>
                </a:cubicBezTo>
                <a:lnTo>
                  <a:pt x="74116" y="97398"/>
                </a:lnTo>
                <a:lnTo>
                  <a:pt x="74116" y="159873"/>
                </a:lnTo>
                <a:cubicBezTo>
                  <a:pt x="74116" y="166302"/>
                  <a:pt x="79328" y="171514"/>
                  <a:pt x="85758" y="171514"/>
                </a:cubicBezTo>
                <a:cubicBezTo>
                  <a:pt x="92187" y="171514"/>
                  <a:pt x="97399" y="166302"/>
                  <a:pt x="97399" y="159873"/>
                </a:cubicBezTo>
                <a:lnTo>
                  <a:pt x="97399" y="97398"/>
                </a:lnTo>
                <a:lnTo>
                  <a:pt x="159874" y="97398"/>
                </a:lnTo>
                <a:cubicBezTo>
                  <a:pt x="166303" y="97398"/>
                  <a:pt x="171515" y="92186"/>
                  <a:pt x="171515" y="85757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16" name="Straight Connector 10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0784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0CCC657-E1CF-4DB9-A4DA-43E4EF342B58}"/>
              </a:ext>
            </a:extLst>
          </p:cNvPr>
          <p:cNvSpPr txBox="1"/>
          <p:nvPr/>
        </p:nvSpPr>
        <p:spPr>
          <a:xfrm>
            <a:off x="785503" y="1709063"/>
            <a:ext cx="6180680" cy="47931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Aft>
                <a:spcPts val="600"/>
              </a:spcAft>
            </a:pPr>
            <a:r>
              <a:rPr lang="en-US" sz="2400" dirty="0">
                <a:latin typeface="Times New Roman"/>
                <a:cs typeface="Times New Roman"/>
              </a:rPr>
              <a:t>1. </a:t>
            </a:r>
            <a:r>
              <a:rPr lang="en-US" sz="2400" dirty="0" err="1" smtClean="0">
                <a:latin typeface="Times New Roman"/>
                <a:cs typeface="Times New Roman"/>
              </a:rPr>
              <a:t>Proszę</a:t>
            </a:r>
            <a:r>
              <a:rPr lang="pl-PL" sz="2400" dirty="0" smtClean="0"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przygotuj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butelkę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plastikową</a:t>
            </a:r>
            <a:r>
              <a:rPr lang="en-US" sz="2400" dirty="0">
                <a:latin typeface="Times New Roman"/>
                <a:cs typeface="Times New Roman"/>
              </a:rPr>
              <a:t> .</a:t>
            </a:r>
            <a:endParaRPr lang="pl-PL" dirty="0"/>
          </a:p>
          <a:p>
            <a:pPr defTabSz="914400">
              <a:spcAft>
                <a:spcPts val="600"/>
              </a:spcAft>
            </a:pPr>
            <a:r>
              <a:rPr lang="en-US" sz="2400" dirty="0">
                <a:latin typeface="Times New Roman"/>
                <a:cs typeface="Times New Roman"/>
              </a:rPr>
              <a:t>2. </a:t>
            </a:r>
            <a:r>
              <a:rPr lang="en-US" sz="2400" dirty="0" err="1">
                <a:latin typeface="Times New Roman"/>
                <a:cs typeface="Times New Roman"/>
              </a:rPr>
              <a:t>Napełnij</a:t>
            </a:r>
            <a:r>
              <a:rPr lang="en-US" sz="2400" dirty="0">
                <a:latin typeface="Times New Roman"/>
                <a:cs typeface="Times New Roman"/>
              </a:rPr>
              <a:t>  </a:t>
            </a:r>
            <a:r>
              <a:rPr lang="en-US" sz="2400" dirty="0" err="1" smtClean="0">
                <a:latin typeface="Times New Roman"/>
                <a:cs typeface="Times New Roman"/>
              </a:rPr>
              <a:t>wodą</a:t>
            </a:r>
            <a:r>
              <a:rPr lang="pl-PL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- </a:t>
            </a:r>
            <a:r>
              <a:rPr lang="en-US" sz="2400" dirty="0" err="1">
                <a:latin typeface="Times New Roman"/>
                <a:cs typeface="Times New Roman"/>
              </a:rPr>
              <a:t>ciepłą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lub</a:t>
            </a:r>
            <a:r>
              <a:rPr lang="en-US" sz="2400" dirty="0">
                <a:latin typeface="Times New Roman"/>
                <a:cs typeface="Times New Roman"/>
              </a:rPr>
              <a:t>  </a:t>
            </a:r>
            <a:r>
              <a:rPr lang="en-US" sz="2400" dirty="0" err="1">
                <a:latin typeface="Times New Roman"/>
                <a:cs typeface="Times New Roman"/>
              </a:rPr>
              <a:t>zimną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defTabSz="914400">
              <a:spcAft>
                <a:spcPts val="600"/>
              </a:spcAft>
            </a:pPr>
            <a:r>
              <a:rPr lang="en-US" sz="2400" dirty="0">
                <a:latin typeface="Times New Roman"/>
                <a:cs typeface="Times New Roman"/>
              </a:rPr>
              <a:t>3. </a:t>
            </a:r>
            <a:r>
              <a:rPr lang="en-US" sz="2400" dirty="0" err="1">
                <a:latin typeface="Times New Roman"/>
                <a:cs typeface="Times New Roman"/>
              </a:rPr>
              <a:t>Poproś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dziecko</a:t>
            </a:r>
            <a:r>
              <a:rPr lang="en-US" sz="2400" dirty="0">
                <a:latin typeface="Times New Roman"/>
                <a:cs typeface="Times New Roman"/>
              </a:rPr>
              <a:t> o </a:t>
            </a:r>
            <a:r>
              <a:rPr lang="en-US" sz="2400" dirty="0" err="1">
                <a:latin typeface="Times New Roman"/>
                <a:cs typeface="Times New Roman"/>
              </a:rPr>
              <a:t>położenie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się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na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brzuchu</a:t>
            </a:r>
            <a:r>
              <a:rPr lang="en-US" sz="2400" dirty="0">
                <a:latin typeface="Times New Roman"/>
                <a:cs typeface="Times New Roman"/>
              </a:rPr>
              <a:t> .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4. </a:t>
            </a:r>
            <a:r>
              <a:rPr lang="en-US" sz="2400" dirty="0" err="1" smtClean="0">
                <a:latin typeface="Times New Roman"/>
                <a:cs typeface="Times New Roman"/>
              </a:rPr>
              <a:t>Masaż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można</a:t>
            </a:r>
            <a:r>
              <a:rPr lang="en-US" sz="2400" dirty="0">
                <a:latin typeface="Times New Roman"/>
                <a:cs typeface="Times New Roman"/>
              </a:rPr>
              <a:t> </a:t>
            </a:r>
            <a:r>
              <a:rPr lang="en-US" sz="2400" dirty="0" err="1" smtClean="0">
                <a:latin typeface="Times New Roman"/>
                <a:cs typeface="Times New Roman"/>
              </a:rPr>
              <a:t>wykonywa</a:t>
            </a:r>
            <a:r>
              <a:rPr lang="pl-PL" sz="2400" dirty="0" smtClean="0">
                <a:latin typeface="Times New Roman"/>
                <a:cs typeface="Times New Roman"/>
              </a:rPr>
              <a:t>ć od stóp do głowy</a:t>
            </a:r>
            <a:r>
              <a:rPr lang="pl-PL" sz="2400" dirty="0">
                <a:latin typeface="Univers"/>
                <a:cs typeface="Times New Roman"/>
              </a:rPr>
              <a:t>.</a:t>
            </a:r>
            <a:endParaRPr lang="en-US" dirty="0">
              <a:cs typeface="Times New Roman"/>
            </a:endParaRPr>
          </a:p>
          <a:p>
            <a:pPr defTabSz="914400">
              <a:spcAft>
                <a:spcPts val="600"/>
              </a:spcAft>
            </a:pPr>
            <a:r>
              <a:rPr lang="en-US" sz="2400" dirty="0">
                <a:latin typeface="Times New Roman"/>
                <a:cs typeface="Times New Roman"/>
              </a:rPr>
              <a:t>5. </a:t>
            </a:r>
            <a:r>
              <a:rPr lang="pl-PL" sz="2400" dirty="0" smtClean="0">
                <a:latin typeface="Times New Roman"/>
                <a:cs typeface="Times New Roman"/>
              </a:rPr>
              <a:t>Stosuj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różne</a:t>
            </a:r>
            <a:r>
              <a:rPr lang="pl-PL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err="1" smtClean="0">
                <a:latin typeface="Times New Roman"/>
                <a:cs typeface="Times New Roman"/>
              </a:rPr>
              <a:t>zmienne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rodzaje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ruchów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opukiwanie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pl-PL" sz="2400" dirty="0" smtClean="0">
                <a:latin typeface="Times New Roman"/>
                <a:cs typeface="Times New Roman"/>
              </a:rPr>
              <a:t>rolowanie, </a:t>
            </a:r>
            <a:r>
              <a:rPr lang="en-US" sz="2400" dirty="0" err="1" smtClean="0">
                <a:latin typeface="Times New Roman"/>
                <a:cs typeface="Times New Roman"/>
              </a:rPr>
              <a:t>ucisk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defTabSz="914400">
              <a:spcAft>
                <a:spcPts val="600"/>
              </a:spcAft>
            </a:pPr>
            <a:endParaRPr lang="en-US" sz="2400" dirty="0">
              <a:latin typeface="Times New Roman"/>
              <a:cs typeface="Times New Roman"/>
            </a:endParaRPr>
          </a:p>
          <a:p>
            <a:pPr defTabSz="914400">
              <a:spcAft>
                <a:spcPts val="600"/>
              </a:spcAft>
            </a:pPr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Uwaga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 u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dzieci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 z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podejrzeniem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padaczki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wszelkie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masaże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pl-PL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należy zawsze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skonsultować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z </a:t>
            </a:r>
            <a:r>
              <a:rPr lang="en-US" sz="2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lekarzem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974" y="3806471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Obraz 12" descr="Obraz zawierający siedzi, butelka, stół, nóż&#10;&#10;Opis wygenerowany przy bardzo wysokim poziomie pewności">
            <a:extLst>
              <a:ext uri="{FF2B5EF4-FFF2-40B4-BE49-F238E27FC236}">
                <a16:creationId xmlns:a16="http://schemas.microsoft.com/office/drawing/2014/main" id="{812D226B-66A7-4FFB-BD82-D9D2BD38E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20" r="1" b="3736"/>
          <a:stretch/>
        </p:blipFill>
        <p:spPr>
          <a:xfrm>
            <a:off x="8610596" y="184165"/>
            <a:ext cx="3581400" cy="4167318"/>
          </a:xfrm>
          <a:custGeom>
            <a:avLst/>
            <a:gdLst/>
            <a:ahLst/>
            <a:cxnLst/>
            <a:rect l="l" t="t" r="r" b="b"/>
            <a:pathLst>
              <a:path w="3581400" h="4167318">
                <a:moveTo>
                  <a:pt x="2083659" y="0"/>
                </a:moveTo>
                <a:cubicBezTo>
                  <a:pt x="2659046" y="0"/>
                  <a:pt x="3179961" y="233221"/>
                  <a:pt x="3557029" y="610290"/>
                </a:cubicBezTo>
                <a:lnTo>
                  <a:pt x="3581400" y="637105"/>
                </a:lnTo>
                <a:lnTo>
                  <a:pt x="3581400" y="3530214"/>
                </a:lnTo>
                <a:lnTo>
                  <a:pt x="3557029" y="3557029"/>
                </a:lnTo>
                <a:cubicBezTo>
                  <a:pt x="3179961" y="3934097"/>
                  <a:pt x="2659046" y="4167318"/>
                  <a:pt x="2083659" y="4167318"/>
                </a:cubicBezTo>
                <a:cubicBezTo>
                  <a:pt x="932885" y="4167318"/>
                  <a:pt x="0" y="3234433"/>
                  <a:pt x="0" y="2083659"/>
                </a:cubicBezTo>
                <a:cubicBezTo>
                  <a:pt x="0" y="932885"/>
                  <a:pt x="932885" y="0"/>
                  <a:pt x="2083659" y="0"/>
                </a:cubicBezTo>
                <a:close/>
              </a:path>
            </a:pathLst>
          </a:custGeom>
        </p:spPr>
      </p:pic>
      <p:pic>
        <p:nvPicPr>
          <p:cNvPr id="8" name="Obraz 8" descr="Obraz zawierający osoba, wewnątrz, stół, mężczyzna&#10;&#10;Opis wygenerowany przy bardzo wysokim poziomie pewności">
            <a:extLst>
              <a:ext uri="{FF2B5EF4-FFF2-40B4-BE49-F238E27FC236}">
                <a16:creationId xmlns:a16="http://schemas.microsoft.com/office/drawing/2014/main" id="{F679CE4D-D59A-4D86-8265-BC0BA604C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0" r="3" b="3"/>
          <a:stretch/>
        </p:blipFill>
        <p:spPr>
          <a:xfrm>
            <a:off x="6711426" y="4275044"/>
            <a:ext cx="3419243" cy="2582956"/>
          </a:xfrm>
          <a:custGeom>
            <a:avLst/>
            <a:gdLst/>
            <a:ahLst/>
            <a:cxnLst/>
            <a:rect l="l" t="t" r="r" b="b"/>
            <a:pathLst>
              <a:path w="3419243" h="2582956">
                <a:moveTo>
                  <a:pt x="1709622" y="0"/>
                </a:moveTo>
                <a:cubicBezTo>
                  <a:pt x="2653819" y="0"/>
                  <a:pt x="3419243" y="765424"/>
                  <a:pt x="3419243" y="1709622"/>
                </a:cubicBezTo>
                <a:cubicBezTo>
                  <a:pt x="3419243" y="2004683"/>
                  <a:pt x="3344495" y="2282287"/>
                  <a:pt x="3212901" y="2524529"/>
                </a:cubicBezTo>
                <a:lnTo>
                  <a:pt x="3177405" y="2582956"/>
                </a:lnTo>
                <a:lnTo>
                  <a:pt x="241838" y="2582956"/>
                </a:lnTo>
                <a:lnTo>
                  <a:pt x="206343" y="2524529"/>
                </a:lnTo>
                <a:cubicBezTo>
                  <a:pt x="74749" y="2282287"/>
                  <a:pt x="0" y="2004683"/>
                  <a:pt x="0" y="1709622"/>
                </a:cubicBezTo>
                <a:cubicBezTo>
                  <a:pt x="0" y="765424"/>
                  <a:pt x="765424" y="0"/>
                  <a:pt x="1709622" y="0"/>
                </a:cubicBezTo>
                <a:close/>
              </a:path>
            </a:pathLst>
          </a:custGeom>
        </p:spPr>
      </p:pic>
      <p:sp>
        <p:nvSpPr>
          <p:cNvPr id="11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3460" y="503379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B8FBD4-4342-436A-81E4-BE97AB4FCE9C}"/>
              </a:ext>
            </a:extLst>
          </p:cNvPr>
          <p:cNvSpPr txBox="1"/>
          <p:nvPr/>
        </p:nvSpPr>
        <p:spPr>
          <a:xfrm>
            <a:off x="557250" y="360024"/>
            <a:ext cx="6531215" cy="57000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cap="all">
              <a:solidFill>
                <a:schemeClr val="bg1"/>
              </a:solidFill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i="0" kern="1200" cap="all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6D8773C-4D2F-478D-9F35-3A5B4488D4D6}"/>
              </a:ext>
            </a:extLst>
          </p:cNvPr>
          <p:cNvSpPr txBox="1"/>
          <p:nvPr/>
        </p:nvSpPr>
        <p:spPr>
          <a:xfrm>
            <a:off x="6357188" y="1963572"/>
            <a:ext cx="5833787" cy="35537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i="1" cap="all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12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68633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DC9DD5F5-9F89-49A7-AD7E-39A2F8F0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382" y="590061"/>
            <a:ext cx="4707797" cy="10387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cap="all" dirty="0" err="1">
                <a:solidFill>
                  <a:schemeClr val="bg1"/>
                </a:solidFill>
                <a:latin typeface="Times New Roman"/>
                <a:cs typeface="Times New Roman"/>
              </a:rPr>
              <a:t>Stymulacja</a:t>
            </a:r>
            <a:r>
              <a:rPr lang="en-US" sz="2800" b="1" cap="all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cap="all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wzroku</a:t>
            </a:r>
            <a:r>
              <a:rPr lang="pl-PL" sz="2800" b="1" cap="all" dirty="0" smtClean="0">
                <a:solidFill>
                  <a:schemeClr val="bg1"/>
                </a:solidFill>
                <a:latin typeface="Times New Roman"/>
                <a:cs typeface="Times New Roman"/>
              </a:rPr>
              <a:t/>
            </a:r>
            <a:br>
              <a:rPr lang="pl-PL" sz="2800" b="1" cap="all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800" b="1" cap="all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przy</a:t>
            </a:r>
            <a:r>
              <a:rPr lang="en-US" sz="2800" b="1" cap="all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cap="all" dirty="0" err="1">
                <a:solidFill>
                  <a:schemeClr val="bg1"/>
                </a:solidFill>
                <a:latin typeface="Times New Roman"/>
                <a:cs typeface="Times New Roman"/>
              </a:rPr>
              <a:t>użyciu</a:t>
            </a:r>
            <a:r>
              <a:rPr lang="en-US" sz="2800" b="1" cap="all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800" b="1" cap="all" dirty="0" err="1">
                <a:solidFill>
                  <a:schemeClr val="bg1"/>
                </a:solidFill>
                <a:latin typeface="Times New Roman"/>
                <a:cs typeface="Times New Roman"/>
              </a:rPr>
              <a:t>butelki</a:t>
            </a:r>
            <a:r>
              <a:rPr lang="en-US" sz="2800" b="1" cap="all" dirty="0">
                <a:solidFill>
                  <a:schemeClr val="bg1"/>
                </a:solidFill>
                <a:latin typeface="Times New Roman"/>
                <a:cs typeface="Times New Roman"/>
              </a:rPr>
              <a:t>  </a:t>
            </a:r>
            <a:r>
              <a:rPr lang="en-US" sz="2800" b="1" cap="all" dirty="0" err="1">
                <a:solidFill>
                  <a:schemeClr val="bg1"/>
                </a:solidFill>
                <a:latin typeface="Times New Roman"/>
                <a:cs typeface="Times New Roman"/>
              </a:rPr>
              <a:t>plastikowej</a:t>
            </a:r>
            <a:r>
              <a:rPr lang="en-US" sz="2800" b="1" cap="all" dirty="0">
                <a:solidFill>
                  <a:schemeClr val="bg1"/>
                </a:solidFill>
                <a:latin typeface="Times New Roman"/>
                <a:cs typeface="Times New Roman"/>
              </a:rPr>
              <a:t> .</a:t>
            </a:r>
            <a:endParaRPr lang="en-US" sz="2800" b="1" i="0" kern="1200" cap="all" baseline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Obraz 7">
            <a:extLst>
              <a:ext uri="{FF2B5EF4-FFF2-40B4-BE49-F238E27FC236}">
                <a16:creationId xmlns:a16="http://schemas.microsoft.com/office/drawing/2014/main" id="{585E57F5-FDB0-4A48-A0E5-082C63386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9088" r="26131" b="-1"/>
          <a:stretch/>
        </p:blipFill>
        <p:spPr>
          <a:xfrm rot="5400000">
            <a:off x="7095663" y="303954"/>
            <a:ext cx="2192547" cy="2646527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62279ADF-C1F7-4779-8341-5458A8D9EE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85" r="1588"/>
          <a:stretch/>
        </p:blipFill>
        <p:spPr>
          <a:xfrm>
            <a:off x="-4515583" y="733256"/>
            <a:ext cx="4170526" cy="5369932"/>
          </a:xfrm>
          <a:prstGeom prst="rect">
            <a:avLst/>
          </a:prstGeom>
        </p:spPr>
      </p:pic>
      <p:sp>
        <p:nvSpPr>
          <p:cNvPr id="6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4411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3190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871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7" descr="Obraz zawierający kosmetyk, brązowy, noszenie&#10;&#10;Opis wygenerowany przy bardzo wysokim poziomie pewności">
            <a:extLst>
              <a:ext uri="{FF2B5EF4-FFF2-40B4-BE49-F238E27FC236}">
                <a16:creationId xmlns:a16="http://schemas.microsoft.com/office/drawing/2014/main" id="{D04FCF74-EA3A-4AAD-A0C6-84B41AB41D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28819" r="19577"/>
          <a:stretch/>
        </p:blipFill>
        <p:spPr>
          <a:xfrm>
            <a:off x="4527183" y="4645793"/>
            <a:ext cx="2020267" cy="200564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917F0B7-B323-4BD7-9277-5E259B6FCFAA}"/>
              </a:ext>
            </a:extLst>
          </p:cNvPr>
          <p:cNvSpPr txBox="1"/>
          <p:nvPr/>
        </p:nvSpPr>
        <p:spPr>
          <a:xfrm>
            <a:off x="641231" y="957532"/>
            <a:ext cx="5561162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pl-PL" sz="2400" dirty="0">
              <a:latin typeface="Times New Roman"/>
              <a:cs typeface="Times New Roman"/>
            </a:endParaRPr>
          </a:p>
          <a:p>
            <a:pPr algn="just"/>
            <a:r>
              <a:rPr lang="pl-PL" sz="2400" dirty="0" smtClean="0">
                <a:latin typeface="Times New Roman"/>
                <a:cs typeface="Times New Roman"/>
              </a:rPr>
              <a:t>Wiążemy </a:t>
            </a:r>
            <a:r>
              <a:rPr lang="pl-PL" sz="2400" dirty="0">
                <a:latin typeface="Times New Roman"/>
                <a:cs typeface="Times New Roman"/>
              </a:rPr>
              <a:t>butelkę na sznurku.</a:t>
            </a:r>
          </a:p>
          <a:p>
            <a:pPr algn="just"/>
            <a:r>
              <a:rPr lang="pl-PL" sz="2400" dirty="0">
                <a:latin typeface="Times New Roman"/>
                <a:cs typeface="Times New Roman"/>
              </a:rPr>
              <a:t>Butelka powinna być na wysokości naszego wzroku. </a:t>
            </a:r>
            <a:endParaRPr lang="pl-PL" sz="2400" dirty="0" smtClean="0">
              <a:latin typeface="Times New Roman"/>
              <a:cs typeface="Times New Roman"/>
            </a:endParaRPr>
          </a:p>
          <a:p>
            <a:pPr algn="just"/>
            <a:r>
              <a:rPr lang="pl-PL" sz="2400" dirty="0" smtClean="0">
                <a:latin typeface="Times New Roman"/>
                <a:cs typeface="Times New Roman"/>
              </a:rPr>
              <a:t>Oddalamy </a:t>
            </a:r>
            <a:r>
              <a:rPr lang="pl-PL" sz="2400" dirty="0">
                <a:latin typeface="Times New Roman"/>
                <a:cs typeface="Times New Roman"/>
              </a:rPr>
              <a:t>się na 2 metry.</a:t>
            </a:r>
          </a:p>
          <a:p>
            <a:pPr algn="just"/>
            <a:r>
              <a:rPr lang="pl-PL" sz="2400" dirty="0" smtClean="0">
                <a:latin typeface="Times New Roman"/>
                <a:cs typeface="Times New Roman"/>
              </a:rPr>
              <a:t>Prosimy drugą osobę, </a:t>
            </a:r>
            <a:r>
              <a:rPr lang="pl-PL" sz="2400" dirty="0">
                <a:latin typeface="Times New Roman"/>
                <a:cs typeface="Times New Roman"/>
              </a:rPr>
              <a:t>aby kołysała butelkę na lewo i prawo, do </a:t>
            </a:r>
            <a:r>
              <a:rPr lang="pl-PL" sz="2400" dirty="0" smtClean="0">
                <a:latin typeface="Times New Roman"/>
                <a:cs typeface="Times New Roman"/>
              </a:rPr>
              <a:t>przodu, </a:t>
            </a:r>
            <a:r>
              <a:rPr lang="pl-PL" sz="2400" dirty="0">
                <a:latin typeface="Times New Roman"/>
                <a:cs typeface="Times New Roman"/>
              </a:rPr>
              <a:t>do tyłu. </a:t>
            </a:r>
          </a:p>
          <a:p>
            <a:pPr algn="just"/>
            <a:r>
              <a:rPr lang="pl-PL" sz="2400" dirty="0" smtClean="0">
                <a:latin typeface="Times New Roman"/>
                <a:cs typeface="Times New Roman"/>
              </a:rPr>
              <a:t>        Wodzimy</a:t>
            </a:r>
            <a:r>
              <a:rPr lang="pl-PL" sz="2400" dirty="0">
                <a:latin typeface="Times New Roman"/>
                <a:cs typeface="Times New Roman"/>
              </a:rPr>
              <a:t>  wzrokiem  za butelką .</a:t>
            </a:r>
          </a:p>
          <a:p>
            <a:pPr algn="just"/>
            <a:endParaRPr lang="pl-PL" sz="24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 algn="just"/>
            <a:r>
              <a:rPr lang="pl-PL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Uwaga </a:t>
            </a:r>
            <a:r>
              <a:rPr lang="pl-PL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. </a:t>
            </a:r>
          </a:p>
          <a:p>
            <a:pPr lvl="1" algn="just"/>
            <a:r>
              <a:rPr lang="pl-PL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Wcześniej wykluczamy </a:t>
            </a:r>
            <a:endParaRPr lang="pl-PL" sz="24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 algn="just"/>
            <a:r>
              <a:rPr lang="pl-PL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wady </a:t>
            </a:r>
            <a:r>
              <a:rPr lang="pl-PL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wzroku u </a:t>
            </a:r>
            <a:r>
              <a:rPr lang="pl-PL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okulisty, </a:t>
            </a:r>
          </a:p>
          <a:p>
            <a:pPr lvl="1" algn="just"/>
            <a:r>
              <a:rPr lang="pl-PL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zez rozbieżny, </a:t>
            </a:r>
            <a:r>
              <a:rPr lang="pl-PL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zbieżny </a:t>
            </a:r>
            <a:r>
              <a:rPr lang="pl-PL" sz="24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e.ct</a:t>
            </a:r>
            <a:r>
              <a:rPr lang="pl-PL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</a:p>
          <a:p>
            <a:pPr lvl="1" algn="just"/>
            <a:endParaRPr lang="pl-PL" sz="2400" dirty="0">
              <a:solidFill>
                <a:srgbClr val="FF0000"/>
              </a:solidFill>
            </a:endParaRPr>
          </a:p>
          <a:p>
            <a:pPr algn="just"/>
            <a:r>
              <a:rPr lang="pl-PL" sz="2400" dirty="0"/>
              <a:t>.</a:t>
            </a:r>
          </a:p>
        </p:txBody>
      </p:sp>
      <p:pic>
        <p:nvPicPr>
          <p:cNvPr id="3" name="Obraz 3" descr="Obraz zawierający osoba, w paski, stojące, dziewczynka&#10;&#10;Opis wygenerowany przy bardzo wysokim poziomie pewności">
            <a:extLst>
              <a:ext uri="{FF2B5EF4-FFF2-40B4-BE49-F238E27FC236}">
                <a16:creationId xmlns:a16="http://schemas.microsoft.com/office/drawing/2014/main" id="{79E7B08C-F75B-4C86-AB4B-A2C75BF8ED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4851" y="2291751"/>
            <a:ext cx="1054975" cy="4114799"/>
          </a:xfrm>
          <a:prstGeom prst="rect">
            <a:avLst/>
          </a:prstGeom>
        </p:spPr>
      </p:pic>
      <p:pic>
        <p:nvPicPr>
          <p:cNvPr id="4" name="Obraz 15" descr="Obraz zawierający wewnątrz, stół, szkło, siedzi&#10;&#10;Opis wygenerowany przy bardzo wysokim poziomie pewności">
            <a:extLst>
              <a:ext uri="{FF2B5EF4-FFF2-40B4-BE49-F238E27FC236}">
                <a16:creationId xmlns:a16="http://schemas.microsoft.com/office/drawing/2014/main" id="{9AE126AE-CD25-42A4-820B-92FD2C72D5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7744557" y="2450613"/>
            <a:ext cx="1035824" cy="16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ytuł 11">
            <a:extLst>
              <a:ext uri="{FF2B5EF4-FFF2-40B4-BE49-F238E27FC236}">
                <a16:creationId xmlns:a16="http://schemas.microsoft.com/office/drawing/2014/main" id="{DC9DD5F5-9F89-49A7-AD7E-39A2F8F0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394" y="214104"/>
            <a:ext cx="5584908" cy="15005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2800" b="1" cap="all" dirty="0" err="1" smtClean="0">
                <a:latin typeface="Times New Roman"/>
                <a:cs typeface="Times New Roman"/>
              </a:rPr>
              <a:t>Cele</a:t>
            </a:r>
            <a:r>
              <a:rPr lang="pl-PL" sz="2800" b="1" cap="all" dirty="0" smtClean="0">
                <a:latin typeface="Times New Roman"/>
                <a:cs typeface="Times New Roman"/>
              </a:rPr>
              <a:t>M podanych powyżej </a:t>
            </a:r>
            <a:r>
              <a:rPr lang="en-US" sz="2800" b="1" cap="all" dirty="0" smtClean="0">
                <a:latin typeface="Times New Roman"/>
                <a:cs typeface="Times New Roman"/>
              </a:rPr>
              <a:t> </a:t>
            </a:r>
            <a:r>
              <a:rPr lang="en-US" sz="2800" b="1" cap="all" dirty="0" err="1">
                <a:latin typeface="Times New Roman"/>
                <a:cs typeface="Times New Roman"/>
              </a:rPr>
              <a:t>ćwiczeń</a:t>
            </a:r>
            <a:r>
              <a:rPr lang="en-US" sz="2800" b="1" cap="all" dirty="0">
                <a:latin typeface="Times New Roman"/>
                <a:cs typeface="Times New Roman"/>
              </a:rPr>
              <a:t> </a:t>
            </a:r>
            <a:r>
              <a:rPr lang="pl-PL" sz="2800" b="1" cap="all" dirty="0" smtClean="0">
                <a:latin typeface="Times New Roman"/>
                <a:cs typeface="Times New Roman"/>
              </a:rPr>
              <a:t>jest </a:t>
            </a:r>
            <a:r>
              <a:rPr lang="en-US" sz="2800" b="1" cap="all" dirty="0" err="1" smtClean="0">
                <a:latin typeface="Times New Roman"/>
                <a:cs typeface="Times New Roman"/>
              </a:rPr>
              <a:t>usprawnia</a:t>
            </a:r>
            <a:r>
              <a:rPr lang="pl-PL" sz="2800" b="1" cap="all" dirty="0" smtClean="0">
                <a:latin typeface="Times New Roman"/>
                <a:cs typeface="Times New Roman"/>
              </a:rPr>
              <a:t>nie</a:t>
            </a:r>
            <a:r>
              <a:rPr lang="en-US" sz="2800" b="1" cap="all" dirty="0" smtClean="0">
                <a:latin typeface="Times New Roman"/>
                <a:cs typeface="Times New Roman"/>
              </a:rPr>
              <a:t> </a:t>
            </a:r>
            <a:r>
              <a:rPr lang="en-US" sz="2800" b="1" cap="all" dirty="0" err="1" smtClean="0">
                <a:latin typeface="Times New Roman"/>
                <a:cs typeface="Times New Roman"/>
              </a:rPr>
              <a:t>analizator</a:t>
            </a:r>
            <a:r>
              <a:rPr lang="pl-PL" sz="2800" b="1" cap="all" dirty="0" smtClean="0">
                <a:latin typeface="Times New Roman"/>
                <a:cs typeface="Times New Roman"/>
              </a:rPr>
              <a:t>a</a:t>
            </a:r>
            <a:r>
              <a:rPr lang="en-US" sz="2800" b="1" cap="all" dirty="0">
                <a:latin typeface="Times New Roman"/>
                <a:cs typeface="Times New Roman"/>
              </a:rPr>
              <a:t> </a:t>
            </a:r>
            <a:r>
              <a:rPr lang="en-US" sz="2800" b="1" cap="all" dirty="0" err="1" smtClean="0">
                <a:latin typeface="Times New Roman"/>
                <a:cs typeface="Times New Roman"/>
              </a:rPr>
              <a:t>wzrokow</a:t>
            </a:r>
            <a:r>
              <a:rPr lang="pl-PL" sz="2800" b="1" cap="all" dirty="0" smtClean="0">
                <a:latin typeface="Times New Roman"/>
                <a:cs typeface="Times New Roman"/>
              </a:rPr>
              <a:t>ego</a:t>
            </a:r>
            <a:r>
              <a:rPr lang="en-US" sz="2800" b="1" cap="all" dirty="0" smtClean="0">
                <a:latin typeface="Times New Roman"/>
                <a:cs typeface="Times New Roman"/>
              </a:rPr>
              <a:t>:</a:t>
            </a:r>
            <a:endParaRPr lang="pl-PL" dirty="0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7" descr="Dziecko z brązowymi oczami">
            <a:extLst>
              <a:ext uri="{FF2B5EF4-FFF2-40B4-BE49-F238E27FC236}">
                <a16:creationId xmlns:a16="http://schemas.microsoft.com/office/drawing/2014/main" id="{6691B1CE-FD09-46F2-B4FA-EE05F7A7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59" r="12495" b="5"/>
          <a:stretch/>
        </p:blipFill>
        <p:spPr>
          <a:xfrm>
            <a:off x="279143" y="299508"/>
            <a:ext cx="2456683" cy="2772397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62279ADF-C1F7-4779-8341-5458A8D9E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r="2" b="10850"/>
          <a:stretch/>
        </p:blipFill>
        <p:spPr>
          <a:xfrm>
            <a:off x="3044085" y="299508"/>
            <a:ext cx="2456683" cy="2772397"/>
          </a:xfrm>
          <a:prstGeom prst="rect">
            <a:avLst/>
          </a:prstGeom>
        </p:spPr>
      </p:pic>
      <p:pic>
        <p:nvPicPr>
          <p:cNvPr id="3" name="Obraz 15" descr="Obraz zawierający wewnątrz, stół, szkło, siedzi&#10;&#10;Opis wygenerowany przy bardzo wysokim poziomie pewności">
            <a:extLst>
              <a:ext uri="{FF2B5EF4-FFF2-40B4-BE49-F238E27FC236}">
                <a16:creationId xmlns:a16="http://schemas.microsoft.com/office/drawing/2014/main" id="{53DE4B67-AB3B-4A90-8C96-FCDB428A4D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r="-2" b="53108"/>
          <a:stretch/>
        </p:blipFill>
        <p:spPr>
          <a:xfrm flipH="1">
            <a:off x="279143" y="3371412"/>
            <a:ext cx="2456683" cy="3187078"/>
          </a:xfrm>
          <a:prstGeom prst="rect">
            <a:avLst/>
          </a:prstGeom>
        </p:spPr>
      </p:pic>
      <p:pic>
        <p:nvPicPr>
          <p:cNvPr id="6" name="Obraz 7">
            <a:extLst>
              <a:ext uri="{FF2B5EF4-FFF2-40B4-BE49-F238E27FC236}">
                <a16:creationId xmlns:a16="http://schemas.microsoft.com/office/drawing/2014/main" id="{585E57F5-FDB0-4A48-A0E5-082C633861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r="54919"/>
          <a:stretch/>
        </p:blipFill>
        <p:spPr>
          <a:xfrm rot="5400000">
            <a:off x="2678888" y="3736613"/>
            <a:ext cx="3187077" cy="245668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917F0B7-B323-4BD7-9277-5E259B6FCFAA}"/>
              </a:ext>
            </a:extLst>
          </p:cNvPr>
          <p:cNvSpPr txBox="1"/>
          <p:nvPr/>
        </p:nvSpPr>
        <p:spPr>
          <a:xfrm>
            <a:off x="5788734" y="2674677"/>
            <a:ext cx="5067324" cy="36241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Stymulujemy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funkcje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wzrokowe</a:t>
            </a:r>
            <a:r>
              <a:rPr lang="pl-PL" sz="2400" dirty="0" smtClean="0">
                <a:latin typeface="Times New Roman"/>
                <a:cs typeface="Times New Roman"/>
              </a:rPr>
              <a:t>.</a:t>
            </a:r>
            <a:endParaRPr lang="pl-PL" sz="2400" dirty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Wzmacniamy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mięśnie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gałki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ocznej</a:t>
            </a:r>
            <a:r>
              <a:rPr lang="pl-PL" sz="2400" dirty="0" smtClean="0">
                <a:latin typeface="Times New Roman"/>
                <a:cs typeface="Times New Roman"/>
              </a:rPr>
              <a:t>.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/>
                <a:cs typeface="Times New Roman"/>
              </a:rPr>
              <a:t>Przygotowujemy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oczy</a:t>
            </a:r>
            <a:r>
              <a:rPr lang="en-US" sz="2400" dirty="0">
                <a:latin typeface="Times New Roman"/>
                <a:cs typeface="Times New Roman"/>
              </a:rPr>
              <a:t> do </a:t>
            </a:r>
            <a:r>
              <a:rPr lang="en-US" sz="2400" dirty="0" err="1">
                <a:latin typeface="Times New Roman"/>
                <a:cs typeface="Times New Roman"/>
              </a:rPr>
              <a:t>pracy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przy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pisaniu</a:t>
            </a:r>
            <a:r>
              <a:rPr lang="en-US" sz="2400" dirty="0">
                <a:latin typeface="Times New Roman"/>
                <a:cs typeface="Times New Roman"/>
              </a:rPr>
              <a:t> w </a:t>
            </a:r>
            <a:r>
              <a:rPr lang="en-US" sz="2400" dirty="0" err="1">
                <a:latin typeface="Times New Roman"/>
                <a:cs typeface="Times New Roman"/>
              </a:rPr>
              <a:t>zeszycie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tablicy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endParaRPr lang="pl-PL" sz="2400" dirty="0" smtClean="0">
              <a:latin typeface="Times New Roman"/>
              <a:cs typeface="Times New Roman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Times New Roman"/>
                <a:cs typeface="Times New Roman"/>
              </a:rPr>
              <a:t>Przyzwyczajamy wzrok do podążania za wskaźnikiem.</a:t>
            </a:r>
            <a:endParaRPr lang="en-US" sz="2400" dirty="0">
              <a:latin typeface="Times New Roman"/>
              <a:cs typeface="Times New Roman"/>
            </a:endParaRPr>
          </a:p>
          <a:p>
            <a:pPr marL="400050" indent="-28575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dirty="0"/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4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2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6861B7-780C-467D-BEBA-0B5E9AF6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43" y="590063"/>
            <a:ext cx="3425706" cy="11971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i="0" kern="1200" cap="all" baseline="0" dirty="0">
                <a:solidFill>
                  <a:schemeClr val="bg1"/>
                </a:solidFill>
                <a:latin typeface="Times New Roman"/>
                <a:cs typeface="Times New Roman"/>
              </a:rPr>
              <a:t>STYMULACJA </a:t>
            </a:r>
            <a:r>
              <a:rPr lang="en-US" sz="2800" b="1" i="0" kern="1200" cap="all" baseline="0" dirty="0" err="1">
                <a:solidFill>
                  <a:schemeClr val="bg1"/>
                </a:solidFill>
                <a:latin typeface="Times New Roman"/>
                <a:cs typeface="Times New Roman"/>
              </a:rPr>
              <a:t>SłUCHOWA</a:t>
            </a:r>
            <a:endParaRPr lang="en-US" sz="2800" b="1" i="0" kern="1200" cap="all" baseline="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5" descr="Obraz zawierający wewnątrz, siedzi, żywność&#10;&#10;Opis wygenerowany automatycznie">
            <a:extLst>
              <a:ext uri="{FF2B5EF4-FFF2-40B4-BE49-F238E27FC236}">
                <a16:creationId xmlns:a16="http://schemas.microsoft.com/office/drawing/2014/main" id="{2DB130F8-0B8B-4BE9-B9EE-678E28056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73266" y="2364538"/>
            <a:ext cx="3000914" cy="3948572"/>
          </a:xfrm>
          <a:prstGeom prst="rect">
            <a:avLst/>
          </a:prstGeom>
        </p:spPr>
      </p:pic>
      <p:sp>
        <p:nvSpPr>
          <p:cNvPr id="24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20768" y="229592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9518" y="2756007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003" y="634483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10D6D54-8801-4D51-9AF2-99E3DF4BF6BE}"/>
              </a:ext>
            </a:extLst>
          </p:cNvPr>
          <p:cNvSpPr txBox="1"/>
          <p:nvPr/>
        </p:nvSpPr>
        <p:spPr>
          <a:xfrm>
            <a:off x="1524002" y="2142738"/>
            <a:ext cx="3519577" cy="45397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sz="2400" dirty="0" smtClean="0">
                <a:latin typeface="Times New Roman"/>
                <a:cs typeface="Times New Roman"/>
              </a:rPr>
              <a:t>Napełniamy </a:t>
            </a:r>
            <a:r>
              <a:rPr lang="pl-PL" sz="2400" dirty="0">
                <a:latin typeface="Times New Roman"/>
                <a:cs typeface="Times New Roman"/>
              </a:rPr>
              <a:t>butelkę </a:t>
            </a:r>
            <a:r>
              <a:rPr lang="pl-PL" sz="2400" dirty="0" smtClean="0">
                <a:latin typeface="Times New Roman"/>
                <a:cs typeface="Times New Roman"/>
              </a:rPr>
              <a:t>groszkiem, fasolą, kaszą.</a:t>
            </a:r>
          </a:p>
          <a:p>
            <a:pPr>
              <a:spcAft>
                <a:spcPts val="600"/>
              </a:spcAft>
            </a:pPr>
            <a:endParaRPr lang="pl-PL" sz="2400" dirty="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2400" dirty="0">
                <a:latin typeface="Times New Roman"/>
                <a:cs typeface="Times New Roman"/>
              </a:rPr>
              <a:t>Wykorzystujemy do </a:t>
            </a:r>
            <a:r>
              <a:rPr lang="pl-PL" sz="2400" dirty="0" smtClean="0">
                <a:latin typeface="Times New Roman"/>
                <a:cs typeface="Times New Roman"/>
              </a:rPr>
              <a:t>zabawy:</a:t>
            </a:r>
            <a:endParaRPr lang="pl-PL" sz="2400" dirty="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2400" dirty="0" smtClean="0">
                <a:latin typeface="Times New Roman"/>
                <a:cs typeface="Times New Roman"/>
              </a:rPr>
              <a:t>- Wskazywanie skąd </a:t>
            </a:r>
            <a:r>
              <a:rPr lang="pl-PL" sz="2400" dirty="0">
                <a:latin typeface="Times New Roman"/>
                <a:cs typeface="Times New Roman"/>
              </a:rPr>
              <a:t>dochodzi </a:t>
            </a:r>
            <a:r>
              <a:rPr lang="pl-PL" sz="2400" dirty="0" smtClean="0">
                <a:latin typeface="Times New Roman"/>
                <a:cs typeface="Times New Roman"/>
              </a:rPr>
              <a:t>dźwięk</a:t>
            </a:r>
            <a:r>
              <a:rPr lang="pl-PL" sz="2400" dirty="0">
                <a:latin typeface="Times New Roman"/>
                <a:cs typeface="Times New Roman"/>
              </a:rPr>
              <a:t>.</a:t>
            </a:r>
            <a:endParaRPr lang="pl-PL" sz="2400" dirty="0" smtClean="0"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2400" dirty="0" smtClean="0">
                <a:latin typeface="Times New Roman"/>
                <a:cs typeface="Times New Roman"/>
              </a:rPr>
              <a:t>- Różnicowanie tonów niższy/wyższy dźwięk.</a:t>
            </a:r>
          </a:p>
          <a:p>
            <a:pPr>
              <a:spcAft>
                <a:spcPts val="600"/>
              </a:spcAft>
            </a:pPr>
            <a:r>
              <a:rPr lang="pl-PL" sz="2400" dirty="0" smtClean="0">
                <a:latin typeface="Times New Roman"/>
                <a:cs typeface="Times New Roman"/>
              </a:rPr>
              <a:t>- Rozpoznawanie i nazywanie użytej pomocy. </a:t>
            </a:r>
            <a:endParaRPr lang="pl-PL" sz="2400" dirty="0">
              <a:latin typeface="Times New Roman"/>
              <a:cs typeface="Times New Roman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155EDFD-A1D8-4083-8C0E-4B2052EC762A}"/>
              </a:ext>
            </a:extLst>
          </p:cNvPr>
          <p:cNvSpPr txBox="1"/>
          <p:nvPr/>
        </p:nvSpPr>
        <p:spPr>
          <a:xfrm flipV="1">
            <a:off x="1223273" y="4572001"/>
            <a:ext cx="2413001" cy="60264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/>
          </a:p>
        </p:txBody>
      </p:sp>
      <p:pic>
        <p:nvPicPr>
          <p:cNvPr id="12" name="Obraz 12" descr="Obraz zawierający woda pitna, napoje, zastawa stołowa&#10;&#10;Opis wygenerowany automatycznie">
            <a:extLst>
              <a:ext uri="{FF2B5EF4-FFF2-40B4-BE49-F238E27FC236}">
                <a16:creationId xmlns:a16="http://schemas.microsoft.com/office/drawing/2014/main" id="{2D21ED79-B536-47C3-91E5-DE5619F0E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-10800000" flipV="1">
            <a:off x="6097079" y="1315420"/>
            <a:ext cx="1521843" cy="4112140"/>
          </a:xfrm>
          <a:prstGeom prst="rect">
            <a:avLst/>
          </a:prstGeom>
        </p:spPr>
      </p:pic>
      <p:pic>
        <p:nvPicPr>
          <p:cNvPr id="16" name="Obraz 16" descr="Sześć jaj w żółtym tle">
            <a:extLst>
              <a:ext uri="{FF2B5EF4-FFF2-40B4-BE49-F238E27FC236}">
                <a16:creationId xmlns:a16="http://schemas.microsoft.com/office/drawing/2014/main" id="{F38B5D91-A3D8-4367-AB40-0537B1326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560" y="4264252"/>
            <a:ext cx="906311" cy="59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2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61</TotalTime>
  <Words>262</Words>
  <Application>Microsoft Office PowerPoint</Application>
  <PresentationFormat>Panoramiczny</PresentationFormat>
  <Paragraphs>103</Paragraphs>
  <Slides>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Univers</vt:lpstr>
      <vt:lpstr>GradientVTI</vt:lpstr>
      <vt:lpstr>   butelka  sensoryczna Zrób  to  sam  ćwiczenia do samodzielnego wykorzystania w domu</vt:lpstr>
      <vt:lpstr>  STYMULACJA PROPRIOCEPTYWNA- CZUCIOWA   Z WYKORZYSTANIEM BUTELKI PLASTIKOWEJ   </vt:lpstr>
      <vt:lpstr> DEFICYTY  WYNIKAJĄCE Z BRAKU BODŹCÓW PROPRIOCEPTYWNYCH-CZUCIOWYCH :</vt:lpstr>
      <vt:lpstr>  Stymulacja  proprioceptywna  usprawnia :</vt:lpstr>
      <vt:lpstr>Prezentacja programu PowerPoint</vt:lpstr>
      <vt:lpstr>Prezentacja programu PowerPoint</vt:lpstr>
      <vt:lpstr>Stymulacja wzroku przy użyciu butelki  plastikowej .</vt:lpstr>
      <vt:lpstr>CeleM podanych powyżej  ćwiczeń jest usprawnianie analizatora wzrokowego:</vt:lpstr>
      <vt:lpstr>STYMULACJA SłUCHOWA</vt:lpstr>
      <vt:lpstr>Prezentacja programu PowerPoint</vt:lpstr>
      <vt:lpstr>Gra w kRęgle</vt:lpstr>
      <vt:lpstr>Zaczarowana butelka- funkcje relaksacyjne</vt:lpstr>
      <vt:lpstr>zachęcamy do zabawy . Jeśli  macie pomysły na wykorzystanie butelek plastikowych do celów sensorycznych to  podzielcie się z nami swoimi pomysłami  oraz  przysyłajcie zdjęcia.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PSYCHOLOG</dc:creator>
  <cp:lastModifiedBy>Marzenna Nowosielska</cp:lastModifiedBy>
  <cp:revision>274</cp:revision>
  <dcterms:created xsi:type="dcterms:W3CDTF">2020-05-03T16:04:36Z</dcterms:created>
  <dcterms:modified xsi:type="dcterms:W3CDTF">2022-02-04T14:13:40Z</dcterms:modified>
</cp:coreProperties>
</file>